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77" r:id="rId2"/>
    <p:sldId id="283" r:id="rId3"/>
    <p:sldId id="285" r:id="rId4"/>
    <p:sldId id="286" r:id="rId5"/>
    <p:sldId id="278" r:id="rId6"/>
    <p:sldId id="266" r:id="rId7"/>
    <p:sldId id="267" r:id="rId8"/>
    <p:sldId id="284" r:id="rId9"/>
    <p:sldId id="271" r:id="rId10"/>
    <p:sldId id="276" r:id="rId11"/>
    <p:sldId id="269" r:id="rId12"/>
    <p:sldId id="268" r:id="rId13"/>
    <p:sldId id="274" r:id="rId14"/>
    <p:sldId id="275" r:id="rId15"/>
    <p:sldId id="273" r:id="rId16"/>
    <p:sldId id="256" r:id="rId17"/>
  </p:sldIdLst>
  <p:sldSz cx="9144000" cy="6858000" type="screen4x3"/>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varScale="1">
        <p:scale>
          <a:sx n="69" d="100"/>
          <a:sy n="69" d="100"/>
        </p:scale>
        <p:origin x="1416"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a-I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a-IR"/>
          </a:p>
        </p:txBody>
      </p:sp>
      <p:sp>
        <p:nvSpPr>
          <p:cNvPr id="4" name="Date Placeholder 3"/>
          <p:cNvSpPr>
            <a:spLocks noGrp="1"/>
          </p:cNvSpPr>
          <p:nvPr>
            <p:ph type="dt" sz="half" idx="10"/>
          </p:nvPr>
        </p:nvSpPr>
        <p:spPr/>
        <p:txBody>
          <a:bodyPr/>
          <a:lstStyle/>
          <a:p>
            <a:fld id="{F15F9EC1-08F4-45CB-B0B5-FE1FD378BCE3}" type="datetimeFigureOut">
              <a:rPr lang="fa-IR" smtClean="0"/>
              <a:pPr/>
              <a:t>06/02/1446</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6C3C38E1-4AE5-4098-97E0-C02BD6D7FFBE}" type="slidenum">
              <a:rPr lang="fa-IR" smtClean="0"/>
              <a:pPr/>
              <a:t>‹#›</a:t>
            </a:fld>
            <a:endParaRPr lang="fa-I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F15F9EC1-08F4-45CB-B0B5-FE1FD378BCE3}" type="datetimeFigureOut">
              <a:rPr lang="fa-IR" smtClean="0"/>
              <a:pPr/>
              <a:t>06/02/1446</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6C3C38E1-4AE5-4098-97E0-C02BD6D7FFBE}" type="slidenum">
              <a:rPr lang="fa-IR" smtClean="0"/>
              <a:pPr/>
              <a:t>‹#›</a:t>
            </a:fld>
            <a:endParaRPr lang="fa-I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F15F9EC1-08F4-45CB-B0B5-FE1FD378BCE3}" type="datetimeFigureOut">
              <a:rPr lang="fa-IR" smtClean="0"/>
              <a:pPr/>
              <a:t>06/02/1446</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6C3C38E1-4AE5-4098-97E0-C02BD6D7FFBE}" type="slidenum">
              <a:rPr lang="fa-IR" smtClean="0"/>
              <a:pPr/>
              <a:t>‹#›</a:t>
            </a:fld>
            <a:endParaRPr lang="fa-I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F15F9EC1-08F4-45CB-B0B5-FE1FD378BCE3}" type="datetimeFigureOut">
              <a:rPr lang="fa-IR" smtClean="0"/>
              <a:pPr/>
              <a:t>06/02/1446</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6C3C38E1-4AE5-4098-97E0-C02BD6D7FFBE}" type="slidenum">
              <a:rPr lang="fa-IR" smtClean="0"/>
              <a:pPr/>
              <a:t>‹#›</a:t>
            </a:fld>
            <a:endParaRPr lang="fa-I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fa-I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15F9EC1-08F4-45CB-B0B5-FE1FD378BCE3}" type="datetimeFigureOut">
              <a:rPr lang="fa-IR" smtClean="0"/>
              <a:pPr/>
              <a:t>06/02/1446</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6C3C38E1-4AE5-4098-97E0-C02BD6D7FFBE}" type="slidenum">
              <a:rPr lang="fa-IR" smtClean="0"/>
              <a:pPr/>
              <a:t>‹#›</a:t>
            </a:fld>
            <a:endParaRPr lang="fa-I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4"/>
          <p:cNvSpPr>
            <a:spLocks noGrp="1"/>
          </p:cNvSpPr>
          <p:nvPr>
            <p:ph type="dt" sz="half" idx="10"/>
          </p:nvPr>
        </p:nvSpPr>
        <p:spPr/>
        <p:txBody>
          <a:bodyPr/>
          <a:lstStyle/>
          <a:p>
            <a:fld id="{F15F9EC1-08F4-45CB-B0B5-FE1FD378BCE3}" type="datetimeFigureOut">
              <a:rPr lang="fa-IR" smtClean="0"/>
              <a:pPr/>
              <a:t>06/02/1446</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6C3C38E1-4AE5-4098-97E0-C02BD6D7FFBE}" type="slidenum">
              <a:rPr lang="fa-IR" smtClean="0"/>
              <a:pPr/>
              <a:t>‹#›</a:t>
            </a:fld>
            <a:endParaRPr lang="fa-I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a-I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Date Placeholder 6"/>
          <p:cNvSpPr>
            <a:spLocks noGrp="1"/>
          </p:cNvSpPr>
          <p:nvPr>
            <p:ph type="dt" sz="half" idx="10"/>
          </p:nvPr>
        </p:nvSpPr>
        <p:spPr/>
        <p:txBody>
          <a:bodyPr/>
          <a:lstStyle/>
          <a:p>
            <a:fld id="{F15F9EC1-08F4-45CB-B0B5-FE1FD378BCE3}" type="datetimeFigureOut">
              <a:rPr lang="fa-IR" smtClean="0"/>
              <a:pPr/>
              <a:t>06/02/1446</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6C3C38E1-4AE5-4098-97E0-C02BD6D7FFBE}" type="slidenum">
              <a:rPr lang="fa-IR" smtClean="0"/>
              <a:pPr/>
              <a:t>‹#›</a:t>
            </a:fld>
            <a:endParaRPr lang="fa-I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Date Placeholder 2"/>
          <p:cNvSpPr>
            <a:spLocks noGrp="1"/>
          </p:cNvSpPr>
          <p:nvPr>
            <p:ph type="dt" sz="half" idx="10"/>
          </p:nvPr>
        </p:nvSpPr>
        <p:spPr/>
        <p:txBody>
          <a:bodyPr/>
          <a:lstStyle/>
          <a:p>
            <a:fld id="{F15F9EC1-08F4-45CB-B0B5-FE1FD378BCE3}" type="datetimeFigureOut">
              <a:rPr lang="fa-IR" smtClean="0"/>
              <a:pPr/>
              <a:t>06/02/1446</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6C3C38E1-4AE5-4098-97E0-C02BD6D7FFBE}" type="slidenum">
              <a:rPr lang="fa-IR" smtClean="0"/>
              <a:pPr/>
              <a:t>‹#›</a:t>
            </a:fld>
            <a:endParaRPr lang="fa-I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5F9EC1-08F4-45CB-B0B5-FE1FD378BCE3}" type="datetimeFigureOut">
              <a:rPr lang="fa-IR" smtClean="0"/>
              <a:pPr/>
              <a:t>06/02/1446</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6C3C38E1-4AE5-4098-97E0-C02BD6D7FFBE}" type="slidenum">
              <a:rPr lang="fa-IR" smtClean="0"/>
              <a:pPr/>
              <a:t>‹#›</a:t>
            </a:fld>
            <a:endParaRPr lang="fa-I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fa-I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15F9EC1-08F4-45CB-B0B5-FE1FD378BCE3}" type="datetimeFigureOut">
              <a:rPr lang="fa-IR" smtClean="0"/>
              <a:pPr/>
              <a:t>06/02/1446</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6C3C38E1-4AE5-4098-97E0-C02BD6D7FFBE}" type="slidenum">
              <a:rPr lang="fa-IR" smtClean="0"/>
              <a:pPr/>
              <a:t>‹#›</a:t>
            </a:fld>
            <a:endParaRPr lang="fa-I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fa-I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a-I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15F9EC1-08F4-45CB-B0B5-FE1FD378BCE3}" type="datetimeFigureOut">
              <a:rPr lang="fa-IR" smtClean="0"/>
              <a:pPr/>
              <a:t>06/02/1446</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6C3C38E1-4AE5-4098-97E0-C02BD6D7FFBE}" type="slidenum">
              <a:rPr lang="fa-IR" smtClean="0"/>
              <a:pPr/>
              <a:t>‹#›</a:t>
            </a:fld>
            <a:endParaRPr lang="fa-I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en-US" smtClean="0"/>
              <a:t>Click to edit Master title style</a:t>
            </a:r>
            <a:endParaRPr lang="fa-I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F15F9EC1-08F4-45CB-B0B5-FE1FD378BCE3}" type="datetimeFigureOut">
              <a:rPr lang="fa-IR" smtClean="0"/>
              <a:pPr/>
              <a:t>06/02/1446</a:t>
            </a:fld>
            <a:endParaRPr lang="fa-I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fa-IR"/>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6C3C38E1-4AE5-4098-97E0-C02BD6D7FFBE}" type="slidenum">
              <a:rPr lang="fa-IR" smtClean="0"/>
              <a:pPr/>
              <a:t>‹#›</a:t>
            </a:fld>
            <a:endParaRPr lang="fa-I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file:///D:\SLIDES\breastfeeding%20committee\note\BFHI\BFHI%20SLIDE\BREASTFEEDING%20WORKSHOP%20IN%20TABRIZ%20UNIVERSITY%202006\SLIDES\POSITIONING,%20ATTACHMENT,%20DR%20RAVARI\10%20step%20succ%20bf%20WHO.pdf" TargetMode="Externa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4.gif"/><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9.gif"/><Relationship Id="rId3" Type="http://schemas.openxmlformats.org/officeDocument/2006/relationships/hyperlink" Target="file:///D:\SLIDES\breastfeeding%20committee\note\BFHI\BFHI%20SLIDE\BREASTFEEDING%20WORKSHOP%20IN%20TABRIZ%20UNIVERSITY%202006\SLIDES\POSITIONING,%20ATTACHMENT,%20DR%20RAVARI\10%20step%20succ%20bf%20WHO.pdf" TargetMode="External"/><Relationship Id="rId7" Type="http://schemas.openxmlformats.org/officeDocument/2006/relationships/image" Target="../media/image12.gif"/><Relationship Id="rId2" Type="http://schemas.openxmlformats.org/officeDocument/2006/relationships/image" Target="../media/image20.jpeg"/><Relationship Id="rId1" Type="http://schemas.openxmlformats.org/officeDocument/2006/relationships/slideLayout" Target="../slideLayouts/slideLayout1.xml"/><Relationship Id="rId6" Type="http://schemas.openxmlformats.org/officeDocument/2006/relationships/image" Target="../media/image22.wmf"/><Relationship Id="rId5" Type="http://schemas.openxmlformats.org/officeDocument/2006/relationships/image" Target="../media/image3.png"/><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8" Type="http://schemas.openxmlformats.org/officeDocument/2006/relationships/image" Target="../media/image9.gif"/><Relationship Id="rId3" Type="http://schemas.openxmlformats.org/officeDocument/2006/relationships/image" Target="../media/image24.jpeg"/><Relationship Id="rId7" Type="http://schemas.openxmlformats.org/officeDocument/2006/relationships/image" Target="../media/image3.png"/><Relationship Id="rId2" Type="http://schemas.openxmlformats.org/officeDocument/2006/relationships/image" Target="../media/image23.jpeg"/><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hyperlink" Target="file:///D:\SLIDES\breastfeeding%20committee\note\BFHI\BFHI%20SLIDE\BREASTFEEDING%20WORKSHOP%20IN%20TABRIZ%20UNIVERSITY%202006\SLIDES\POSITIONING,%20ATTACHMENT,%20DR%20RAVARI\10%20step%20succ%20bf%20WHO.pdf" TargetMode="External"/><Relationship Id="rId4" Type="http://schemas.openxmlformats.org/officeDocument/2006/relationships/image" Target="../media/image12.gif"/></Relationships>
</file>

<file path=ppt/slides/_rels/slide12.xml.rels><?xml version="1.0" encoding="UTF-8" standalone="yes"?>
<Relationships xmlns="http://schemas.openxmlformats.org/package/2006/relationships"><Relationship Id="rId3" Type="http://schemas.openxmlformats.org/officeDocument/2006/relationships/image" Target="../media/image27.jpeg"/><Relationship Id="rId7" Type="http://schemas.openxmlformats.org/officeDocument/2006/relationships/image" Target="../media/image9.gif"/><Relationship Id="rId2" Type="http://schemas.openxmlformats.org/officeDocument/2006/relationships/image" Target="../media/image26.jpe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8.png"/><Relationship Id="rId4" Type="http://schemas.openxmlformats.org/officeDocument/2006/relationships/hyperlink" Target="file:///D:\SLIDES\breastfeeding%20committee\note\BFHI\BFHI%20SLIDE\BREASTFEEDING%20WORKSHOP%20IN%20TABRIZ%20UNIVERSITY%202006\SLIDES\POSITIONING,%20ATTACHMENT,%20DR%20RAVARI\10%20step%20succ%20bf%20WHO.pdf" TargetMode="External"/></Relationships>
</file>

<file path=ppt/slides/_rels/slide13.xml.rels><?xml version="1.0" encoding="UTF-8" standalone="yes"?>
<Relationships xmlns="http://schemas.openxmlformats.org/package/2006/relationships"><Relationship Id="rId8" Type="http://schemas.openxmlformats.org/officeDocument/2006/relationships/image" Target="../media/image9.gif"/><Relationship Id="rId3" Type="http://schemas.openxmlformats.org/officeDocument/2006/relationships/image" Target="../media/image30.jpeg"/><Relationship Id="rId7" Type="http://schemas.openxmlformats.org/officeDocument/2006/relationships/image" Target="../media/image3.png"/><Relationship Id="rId2" Type="http://schemas.openxmlformats.org/officeDocument/2006/relationships/image" Target="../media/image29.jpeg"/><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hyperlink" Target="file:///D:\SLIDES\breastfeeding%20committee\note\BFHI\BFHI%20SLIDE\BREASTFEEDING%20WORKSHOP%20IN%20TABRIZ%20UNIVERSITY%202006\SLIDES\POSITIONING,%20ATTACHMENT,%20DR%20RAVARI\10%20step%20succ%20bf%20WHO.pdf" TargetMode="External"/><Relationship Id="rId4" Type="http://schemas.openxmlformats.org/officeDocument/2006/relationships/image" Target="../media/image31.jpeg"/></Relationships>
</file>

<file path=ppt/slides/_rels/slide14.xml.rels><?xml version="1.0" encoding="UTF-8" standalone="yes"?>
<Relationships xmlns="http://schemas.openxmlformats.org/package/2006/relationships"><Relationship Id="rId8" Type="http://schemas.openxmlformats.org/officeDocument/2006/relationships/image" Target="../media/image9.gif"/><Relationship Id="rId3" Type="http://schemas.openxmlformats.org/officeDocument/2006/relationships/image" Target="../media/image34.jpeg"/><Relationship Id="rId7" Type="http://schemas.openxmlformats.org/officeDocument/2006/relationships/image" Target="../media/image3.png"/><Relationship Id="rId2" Type="http://schemas.openxmlformats.org/officeDocument/2006/relationships/image" Target="../media/image33.jpeg"/><Relationship Id="rId1" Type="http://schemas.openxmlformats.org/officeDocument/2006/relationships/slideLayout" Target="../slideLayouts/slideLayout7.xml"/><Relationship Id="rId6" Type="http://schemas.openxmlformats.org/officeDocument/2006/relationships/image" Target="../media/image36.png"/><Relationship Id="rId5" Type="http://schemas.openxmlformats.org/officeDocument/2006/relationships/hyperlink" Target="file:///D:\SLIDES\breastfeeding%20committee\note\BFHI\BFHI%20SLIDE\BREASTFEEDING%20WORKSHOP%20IN%20TABRIZ%20UNIVERSITY%202006\SLIDES\POSITIONING,%20ATTACHMENT,%20DR%20RAVARI\10%20step%20succ%20bf%20WHO.pdf" TargetMode="External"/><Relationship Id="rId4" Type="http://schemas.openxmlformats.org/officeDocument/2006/relationships/image" Target="../media/image35.jpeg"/></Relationships>
</file>

<file path=ppt/slides/_rels/slide15.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37.jpeg"/><Relationship Id="rId7" Type="http://schemas.openxmlformats.org/officeDocument/2006/relationships/image" Target="../media/image39.png"/><Relationship Id="rId2" Type="http://schemas.openxmlformats.org/officeDocument/2006/relationships/image" Target="../media/image33.jpeg"/><Relationship Id="rId1" Type="http://schemas.openxmlformats.org/officeDocument/2006/relationships/slideLayout" Target="../slideLayouts/slideLayout7.xml"/><Relationship Id="rId6" Type="http://schemas.openxmlformats.org/officeDocument/2006/relationships/hyperlink" Target="file:///D:\SLIDES\breastfeeding%20committee\note\BFHI\BFHI%20SLIDE\BREASTFEEDING%20WORKSHOP%20IN%20TABRIZ%20UNIVERSITY%202006\SLIDES\POSITIONING,%20ATTACHMENT,%20DR%20RAVARI\10%20step%20succ%20bf%20WHO.pdf" TargetMode="External"/><Relationship Id="rId5" Type="http://schemas.openxmlformats.org/officeDocument/2006/relationships/image" Target="../media/image12.gif"/><Relationship Id="rId4" Type="http://schemas.openxmlformats.org/officeDocument/2006/relationships/image" Target="../media/image38.jpeg"/><Relationship Id="rId9" Type="http://schemas.openxmlformats.org/officeDocument/2006/relationships/image" Target="../media/image9.gif"/></Relationships>
</file>

<file path=ppt/slides/_rels/slide16.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4.xml"/><Relationship Id="rId5" Type="http://schemas.openxmlformats.org/officeDocument/2006/relationships/image" Target="../media/image9.gif"/><Relationship Id="rId4" Type="http://schemas.openxmlformats.org/officeDocument/2006/relationships/image" Target="../media/image42.jpeg"/></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10.png"/><Relationship Id="rId4" Type="http://schemas.openxmlformats.org/officeDocument/2006/relationships/hyperlink" Target="file:///D:\SLIDES\breastfeeding%20committee\note\BFHI\BFHI%20SLIDE\BREASTFEEDING%20WORKSHOP%20IN%20TABRIZ%20UNIVERSITY%202006\SLIDES\POSITIONING,%20ATTACHMENT,%20DR%20RAVARI\10%20step%20succ%20bf%20WHO.pdf"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2.gif"/><Relationship Id="rId7" Type="http://schemas.openxmlformats.org/officeDocument/2006/relationships/image" Target="../media/image3.png"/><Relationship Id="rId2" Type="http://schemas.openxmlformats.org/officeDocument/2006/relationships/image" Target="../media/image11.jpe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hyperlink" Target="file:///D:\SLIDES\breastfeeding%20committee\note\BFHI\BFHI%20SLIDE\BREASTFEEDING%20WORKSHOP%20IN%20TABRIZ%20UNIVERSITY%202006\SLIDES\POSITIONING,%20ATTACHMENT,%20DR%20RAVARI\10%20step%20succ%20bf%20WHO.pdf" TargetMode="External"/><Relationship Id="rId4" Type="http://schemas.openxmlformats.org/officeDocument/2006/relationships/image" Target="../media/image9.gif"/></Relationships>
</file>

<file path=ppt/slides/_rels/slide7.xml.rels><?xml version="1.0" encoding="UTF-8" standalone="yes"?>
<Relationships xmlns="http://schemas.openxmlformats.org/package/2006/relationships"><Relationship Id="rId3" Type="http://schemas.openxmlformats.org/officeDocument/2006/relationships/image" Target="../media/image12.gif"/><Relationship Id="rId7" Type="http://schemas.openxmlformats.org/officeDocument/2006/relationships/image" Target="../media/image3.png"/><Relationship Id="rId2" Type="http://schemas.openxmlformats.org/officeDocument/2006/relationships/image" Target="../media/image14.gif"/><Relationship Id="rId1" Type="http://schemas.openxmlformats.org/officeDocument/2006/relationships/slideLayout" Target="../slideLayouts/slideLayout4.xml"/><Relationship Id="rId6" Type="http://schemas.openxmlformats.org/officeDocument/2006/relationships/image" Target="../media/image15.png"/><Relationship Id="rId5" Type="http://schemas.openxmlformats.org/officeDocument/2006/relationships/hyperlink" Target="file:///D:\SLIDES\breastfeeding%20committee\note\BFHI\BFHI%20SLIDE\BREASTFEEDING%20WORKSHOP%20IN%20TABRIZ%20UNIVERSITY%202006\SLIDES\POSITIONING,%20ATTACHMENT,%20DR%20RAVARI\10%20step%20succ%20bf%20WHO.pdf" TargetMode="External"/><Relationship Id="rId4" Type="http://schemas.openxmlformats.org/officeDocument/2006/relationships/image" Target="../media/image9.gif"/></Relationships>
</file>

<file path=ppt/slides/_rels/slide8.xml.rels><?xml version="1.0" encoding="UTF-8" standalone="yes"?>
<Relationships xmlns="http://schemas.openxmlformats.org/package/2006/relationships"><Relationship Id="rId3" Type="http://schemas.openxmlformats.org/officeDocument/2006/relationships/image" Target="../media/image9.gif"/><Relationship Id="rId7" Type="http://schemas.openxmlformats.org/officeDocument/2006/relationships/image" Target="../media/image16.jpeg"/><Relationship Id="rId2" Type="http://schemas.openxmlformats.org/officeDocument/2006/relationships/image" Target="../media/image12.gif"/><Relationship Id="rId1" Type="http://schemas.openxmlformats.org/officeDocument/2006/relationships/slideLayout" Target="../slideLayouts/slideLayout4.xml"/><Relationship Id="rId6" Type="http://schemas.openxmlformats.org/officeDocument/2006/relationships/image" Target="../media/image3.png"/><Relationship Id="rId5" Type="http://schemas.openxmlformats.org/officeDocument/2006/relationships/image" Target="../media/image15.png"/><Relationship Id="rId4" Type="http://schemas.openxmlformats.org/officeDocument/2006/relationships/hyperlink" Target="file:///D:\SLIDES\breastfeeding%20committee\note\BFHI\BFHI%20SLIDE\BREASTFEEDING%20WORKSHOP%20IN%20TABRIZ%20UNIVERSITY%202006\SLIDES\POSITIONING,%20ATTACHMENT,%20DR%20RAVARI\10%20step%20succ%20bf%20WHO.pdf"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4.xml"/><Relationship Id="rId6" Type="http://schemas.openxmlformats.org/officeDocument/2006/relationships/image" Target="../media/image3.png"/><Relationship Id="rId5" Type="http://schemas.openxmlformats.org/officeDocument/2006/relationships/image" Target="../media/image19.png"/><Relationship Id="rId4" Type="http://schemas.openxmlformats.org/officeDocument/2006/relationships/hyperlink" Target="file:///D:\SLIDES\breastfeeding%20committee\note\BFHI\BFHI%20SLIDE\BREASTFEEDING%20WORKSHOP%20IN%20TABRIZ%20UNIVERSITY%202006\SLIDES\POSITIONING,%20ATTACHMENT,%20DR%20RAVARI\10%20step%20succ%20bf%20WHO.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4000"/>
            <a:lum/>
          </a:blip>
          <a:srcRect/>
          <a:stretch>
            <a:fillRect t="-25000" b="-25000"/>
          </a:stretch>
        </a:blipFill>
        <a:effectLst/>
      </p:bgPr>
    </p:bg>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a:xfrm>
            <a:off x="0" y="274638"/>
            <a:ext cx="9144000" cy="1082660"/>
          </a:xfrm>
        </p:spPr>
        <p:txBody>
          <a:bodyPr/>
          <a:lstStyle/>
          <a:p>
            <a:pPr eaLnBrk="1" hangingPunct="1"/>
            <a:r>
              <a:rPr lang="fa-IR" sz="3200" dirty="0" smtClean="0">
                <a:solidFill>
                  <a:srgbClr val="FF0066"/>
                </a:solidFill>
                <a:cs typeface="B Titr" pitchFamily="2" charset="-78"/>
              </a:rPr>
              <a:t>استراتژي جهاني تغذيه شيرخواران وكودكان خردسال</a:t>
            </a:r>
            <a:r>
              <a:rPr lang="fa-IR" sz="3200" dirty="0" smtClean="0">
                <a:solidFill>
                  <a:schemeClr val="tx1"/>
                </a:solidFill>
                <a:cs typeface="B Titr" pitchFamily="2" charset="-78"/>
              </a:rPr>
              <a:t> </a:t>
            </a:r>
            <a:endParaRPr lang="en-GB" sz="3200" dirty="0" smtClean="0">
              <a:solidFill>
                <a:schemeClr val="tx1"/>
              </a:solidFill>
              <a:cs typeface="B Titr" pitchFamily="2" charset="-78"/>
            </a:endParaRPr>
          </a:p>
        </p:txBody>
      </p:sp>
      <p:sp>
        <p:nvSpPr>
          <p:cNvPr id="3076" name="Rectangle 3"/>
          <p:cNvSpPr>
            <a:spLocks noGrp="1" noChangeArrowheads="1"/>
          </p:cNvSpPr>
          <p:nvPr>
            <p:ph type="body" idx="1"/>
          </p:nvPr>
        </p:nvSpPr>
        <p:spPr>
          <a:xfrm>
            <a:off x="395288" y="1268413"/>
            <a:ext cx="8280400" cy="4537075"/>
          </a:xfrm>
        </p:spPr>
        <p:txBody>
          <a:bodyPr>
            <a:normAutofit lnSpcReduction="10000"/>
          </a:bodyPr>
          <a:lstStyle/>
          <a:p>
            <a:pPr algn="ctr" eaLnBrk="1" hangingPunct="1">
              <a:spcBef>
                <a:spcPct val="25000"/>
              </a:spcBef>
              <a:spcAft>
                <a:spcPct val="25000"/>
              </a:spcAft>
              <a:buFontTx/>
              <a:buNone/>
            </a:pPr>
            <a:r>
              <a:rPr lang="fa-IR" sz="2400" dirty="0" smtClean="0">
                <a:solidFill>
                  <a:srgbClr val="FF0066"/>
                </a:solidFill>
                <a:cs typeface="B Titr" pitchFamily="2" charset="-78"/>
              </a:rPr>
              <a:t>هدف استراتژي جهاني عبارتست از:</a:t>
            </a:r>
          </a:p>
          <a:p>
            <a:pPr algn="r" eaLnBrk="1" hangingPunct="1">
              <a:spcBef>
                <a:spcPct val="25000"/>
              </a:spcBef>
              <a:spcAft>
                <a:spcPct val="25000"/>
              </a:spcAft>
              <a:buFontTx/>
              <a:buNone/>
            </a:pPr>
            <a:r>
              <a:rPr lang="fa-IR" sz="2400" dirty="0" smtClean="0">
                <a:cs typeface="B Titr" pitchFamily="2" charset="-78"/>
              </a:rPr>
              <a:t>ارتقا وضعيت تغذيه،رشد وتكامل،سلامت و درنتيجه بقاءشيرخواران و كودكان خردسال از طريق خورانش مطلوب</a:t>
            </a:r>
          </a:p>
          <a:p>
            <a:pPr algn="r" eaLnBrk="1" hangingPunct="1">
              <a:lnSpc>
                <a:spcPct val="150000"/>
              </a:lnSpc>
              <a:spcBef>
                <a:spcPct val="25000"/>
              </a:spcBef>
              <a:spcAft>
                <a:spcPct val="25000"/>
              </a:spcAft>
              <a:buFontTx/>
              <a:buNone/>
            </a:pPr>
            <a:r>
              <a:rPr lang="fa-IR" sz="2400" dirty="0" smtClean="0">
                <a:cs typeface="B Titr" pitchFamily="2" charset="-78"/>
              </a:rPr>
              <a:t>اين استراتژي از تغذيه انحصاري باشيرمادر در 6ماه اول عمر، شروع غذاهاي كمكي بموقع،كافي،سالم و مناسب همراه با تداوم تغذيه باشيرمادر براي مدت 2 سال و بيشتر حمايت مي كند.</a:t>
            </a:r>
          </a:p>
          <a:p>
            <a:pPr algn="r" eaLnBrk="1" hangingPunct="1">
              <a:lnSpc>
                <a:spcPct val="150000"/>
              </a:lnSpc>
              <a:spcBef>
                <a:spcPct val="25000"/>
              </a:spcBef>
              <a:spcAft>
                <a:spcPct val="25000"/>
              </a:spcAft>
              <a:buFontTx/>
              <a:buNone/>
            </a:pPr>
            <a:r>
              <a:rPr lang="fa-IR" sz="2400" dirty="0" smtClean="0">
                <a:cs typeface="B Titr" pitchFamily="2" charset="-78"/>
              </a:rPr>
              <a:t>همچنين از تغذيه مطلوب مادر و حمايت اجتماع و جامعه از او پشتيباني</a:t>
            </a:r>
            <a:br>
              <a:rPr lang="fa-IR" sz="2400" dirty="0" smtClean="0">
                <a:cs typeface="B Titr" pitchFamily="2" charset="-78"/>
              </a:rPr>
            </a:br>
            <a:r>
              <a:rPr lang="fa-IR" sz="2400" dirty="0" smtClean="0">
                <a:cs typeface="B Titr" pitchFamily="2" charset="-78"/>
              </a:rPr>
              <a:t>مي كند.</a:t>
            </a:r>
          </a:p>
          <a:p>
            <a:pPr algn="r" eaLnBrk="1" hangingPunct="1">
              <a:spcBef>
                <a:spcPct val="25000"/>
              </a:spcBef>
              <a:spcAft>
                <a:spcPct val="25000"/>
              </a:spcAft>
              <a:buFontTx/>
              <a:buNone/>
            </a:pPr>
            <a:endParaRPr lang="fa-IR" sz="2800" dirty="0" smtClean="0">
              <a:cs typeface="B Elham" pitchFamily="2" charset="-78"/>
            </a:endParaRPr>
          </a:p>
          <a:p>
            <a:pPr algn="r" eaLnBrk="1" hangingPunct="1">
              <a:spcBef>
                <a:spcPct val="25000"/>
              </a:spcBef>
              <a:spcAft>
                <a:spcPct val="25000"/>
              </a:spcAft>
              <a:buFontTx/>
              <a:buNone/>
            </a:pPr>
            <a:endParaRPr lang="en-GB" sz="2800" dirty="0" smtClean="0">
              <a:cs typeface="B Elham" pitchFamily="2" charset="-78"/>
            </a:endParaRPr>
          </a:p>
        </p:txBody>
      </p:sp>
      <p:grpSp>
        <p:nvGrpSpPr>
          <p:cNvPr id="8" name="Group 7"/>
          <p:cNvGrpSpPr/>
          <p:nvPr/>
        </p:nvGrpSpPr>
        <p:grpSpPr>
          <a:xfrm>
            <a:off x="142844" y="0"/>
            <a:ext cx="500034" cy="714380"/>
            <a:chOff x="428596" y="152401"/>
            <a:chExt cx="642942" cy="697539"/>
          </a:xfrm>
          <a:solidFill>
            <a:srgbClr val="FFFF00"/>
          </a:solidFill>
        </p:grpSpPr>
        <p:pic>
          <p:nvPicPr>
            <p:cNvPr id="9" name="Picture 3">
              <a:hlinkClick r:id="rId3" action="ppaction://program"/>
            </p:cNvPr>
            <p:cNvPicPr>
              <a:picLocks noChangeAspect="1" noChangeArrowheads="1"/>
            </p:cNvPicPr>
            <p:nvPr/>
          </p:nvPicPr>
          <p:blipFill>
            <a:blip r:embed="rId4" cstate="print"/>
            <a:srcRect/>
            <a:stretch>
              <a:fillRect/>
            </a:stretch>
          </p:blipFill>
          <p:spPr bwMode="auto">
            <a:xfrm>
              <a:off x="428596" y="152401"/>
              <a:ext cx="642942" cy="569272"/>
            </a:xfrm>
            <a:prstGeom prst="rect">
              <a:avLst/>
            </a:prstGeom>
            <a:grpFill/>
            <a:ln w="9525">
              <a:solidFill>
                <a:srgbClr val="FFFF00"/>
              </a:solidFill>
              <a:miter lim="800000"/>
              <a:headEnd/>
              <a:tailEnd/>
            </a:ln>
            <a:effectLst>
              <a:outerShdw dist="107763" dir="2700000" algn="ctr" rotWithShape="0">
                <a:schemeClr val="bg2">
                  <a:alpha val="50000"/>
                </a:schemeClr>
              </a:outerShdw>
            </a:effectLst>
          </p:spPr>
        </p:pic>
        <p:pic>
          <p:nvPicPr>
            <p:cNvPr id="10" name="Picture 5" descr="app_nav_popup_logo"/>
            <p:cNvPicPr>
              <a:picLocks noChangeAspect="1" noChangeArrowheads="1"/>
            </p:cNvPicPr>
            <p:nvPr/>
          </p:nvPicPr>
          <p:blipFill>
            <a:blip r:embed="rId5">
              <a:clrChange>
                <a:clrFrom>
                  <a:srgbClr val="FFFFFF"/>
                </a:clrFrom>
                <a:clrTo>
                  <a:srgbClr val="FFFFFF">
                    <a:alpha val="0"/>
                  </a:srgbClr>
                </a:clrTo>
              </a:clrChange>
            </a:blip>
            <a:stretch>
              <a:fillRect/>
            </a:stretch>
          </p:blipFill>
          <p:spPr bwMode="auto">
            <a:xfrm>
              <a:off x="500034" y="714356"/>
              <a:ext cx="515973" cy="135584"/>
            </a:xfrm>
            <a:prstGeom prst="rect">
              <a:avLst/>
            </a:prstGeom>
            <a:noFill/>
            <a:ln>
              <a:noFill/>
            </a:ln>
          </p:spPr>
        </p:pic>
      </p:grpSp>
      <p:pic>
        <p:nvPicPr>
          <p:cNvPr id="11" name="Picture 1" descr="C:\Documents and Settings\windows xp\My Documents\My Pictures\New_ScreenSaver-[www_sooran_com]  (28).gif"/>
          <p:cNvPicPr>
            <a:picLocks noChangeAspect="1" noChangeArrowheads="1" noCrop="1"/>
          </p:cNvPicPr>
          <p:nvPr/>
        </p:nvPicPr>
        <p:blipFill>
          <a:blip r:embed="rId6"/>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3075"/>
                                        </p:tgtEl>
                                        <p:attrNameLst>
                                          <p:attrName>style.visibility</p:attrName>
                                        </p:attrNameLst>
                                      </p:cBhvr>
                                      <p:to>
                                        <p:strVal val="visible"/>
                                      </p:to>
                                    </p:set>
                                    <p:animEffect transition="in" filter="checkerboard(across)">
                                      <p:cBhvr>
                                        <p:cTn id="7" dur="500"/>
                                        <p:tgtEl>
                                          <p:spTgt spid="3075"/>
                                        </p:tgtEl>
                                      </p:cBhvr>
                                    </p:animEffect>
                                  </p:childTnLst>
                                </p:cTn>
                              </p:par>
                              <p:par>
                                <p:cTn id="8" presetID="4" presetClass="entr" presetSubtype="16" fill="hold" nodeType="withEffect">
                                  <p:stCondLst>
                                    <p:cond delay="0"/>
                                  </p:stCondLst>
                                  <p:childTnLst>
                                    <p:set>
                                      <p:cBhvr>
                                        <p:cTn id="9" dur="1" fill="hold">
                                          <p:stCondLst>
                                            <p:cond delay="0"/>
                                          </p:stCondLst>
                                        </p:cTn>
                                        <p:tgtEl>
                                          <p:spTgt spid="3076">
                                            <p:txEl>
                                              <p:pRg st="0" end="0"/>
                                            </p:txEl>
                                          </p:spTgt>
                                        </p:tgtEl>
                                        <p:attrNameLst>
                                          <p:attrName>style.visibility</p:attrName>
                                        </p:attrNameLst>
                                      </p:cBhvr>
                                      <p:to>
                                        <p:strVal val="visible"/>
                                      </p:to>
                                    </p:set>
                                    <p:animEffect transition="in" filter="box(in)">
                                      <p:cBhvr>
                                        <p:cTn id="10" dur="500"/>
                                        <p:tgtEl>
                                          <p:spTgt spid="3076">
                                            <p:txEl>
                                              <p:pRg st="0" end="0"/>
                                            </p:txEl>
                                          </p:spTgt>
                                        </p:tgtEl>
                                      </p:cBhvr>
                                    </p:animEffect>
                                  </p:childTnLst>
                                </p:cTn>
                              </p:par>
                              <p:par>
                                <p:cTn id="11" presetID="4" presetClass="entr" presetSubtype="16" fill="hold" nodeType="withEffect">
                                  <p:stCondLst>
                                    <p:cond delay="0"/>
                                  </p:stCondLst>
                                  <p:childTnLst>
                                    <p:set>
                                      <p:cBhvr>
                                        <p:cTn id="12" dur="1" fill="hold">
                                          <p:stCondLst>
                                            <p:cond delay="0"/>
                                          </p:stCondLst>
                                        </p:cTn>
                                        <p:tgtEl>
                                          <p:spTgt spid="3076">
                                            <p:txEl>
                                              <p:pRg st="1" end="1"/>
                                            </p:txEl>
                                          </p:spTgt>
                                        </p:tgtEl>
                                        <p:attrNameLst>
                                          <p:attrName>style.visibility</p:attrName>
                                        </p:attrNameLst>
                                      </p:cBhvr>
                                      <p:to>
                                        <p:strVal val="visible"/>
                                      </p:to>
                                    </p:set>
                                    <p:animEffect transition="in" filter="box(in)">
                                      <p:cBhvr>
                                        <p:cTn id="13" dur="500"/>
                                        <p:tgtEl>
                                          <p:spTgt spid="3076">
                                            <p:txEl>
                                              <p:pRg st="1" end="1"/>
                                            </p:txEl>
                                          </p:spTgt>
                                        </p:tgtEl>
                                      </p:cBhvr>
                                    </p:animEffect>
                                  </p:childTnLst>
                                </p:cTn>
                              </p:par>
                              <p:par>
                                <p:cTn id="14" presetID="8" presetClass="entr" presetSubtype="16" fill="hold" nodeType="withEffect">
                                  <p:stCondLst>
                                    <p:cond delay="0"/>
                                  </p:stCondLst>
                                  <p:childTnLst>
                                    <p:set>
                                      <p:cBhvr>
                                        <p:cTn id="15" dur="1" fill="hold">
                                          <p:stCondLst>
                                            <p:cond delay="0"/>
                                          </p:stCondLst>
                                        </p:cTn>
                                        <p:tgtEl>
                                          <p:spTgt spid="3076">
                                            <p:txEl>
                                              <p:pRg st="2" end="2"/>
                                            </p:txEl>
                                          </p:spTgt>
                                        </p:tgtEl>
                                        <p:attrNameLst>
                                          <p:attrName>style.visibility</p:attrName>
                                        </p:attrNameLst>
                                      </p:cBhvr>
                                      <p:to>
                                        <p:strVal val="visible"/>
                                      </p:to>
                                    </p:set>
                                    <p:animEffect transition="in" filter="diamond(in)">
                                      <p:cBhvr>
                                        <p:cTn id="16" dur="2000"/>
                                        <p:tgtEl>
                                          <p:spTgt spid="3076">
                                            <p:txEl>
                                              <p:pRg st="2" end="2"/>
                                            </p:txEl>
                                          </p:spTgt>
                                        </p:tgtEl>
                                      </p:cBhvr>
                                    </p:animEffect>
                                  </p:childTnLst>
                                </p:cTn>
                              </p:par>
                              <p:par>
                                <p:cTn id="17" presetID="8" presetClass="entr" presetSubtype="16" fill="hold" nodeType="withEffect">
                                  <p:stCondLst>
                                    <p:cond delay="0"/>
                                  </p:stCondLst>
                                  <p:childTnLst>
                                    <p:set>
                                      <p:cBhvr>
                                        <p:cTn id="18" dur="1" fill="hold">
                                          <p:stCondLst>
                                            <p:cond delay="0"/>
                                          </p:stCondLst>
                                        </p:cTn>
                                        <p:tgtEl>
                                          <p:spTgt spid="3076">
                                            <p:txEl>
                                              <p:pRg st="3" end="3"/>
                                            </p:txEl>
                                          </p:spTgt>
                                        </p:tgtEl>
                                        <p:attrNameLst>
                                          <p:attrName>style.visibility</p:attrName>
                                        </p:attrNameLst>
                                      </p:cBhvr>
                                      <p:to>
                                        <p:strVal val="visible"/>
                                      </p:to>
                                    </p:set>
                                    <p:animEffect transition="in" filter="diamond(in)">
                                      <p:cBhvr>
                                        <p:cTn id="19" dur="2000"/>
                                        <p:tgtEl>
                                          <p:spTgt spid="307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p:bld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alphaModFix amt="62000"/>
            <a:lum/>
          </a:blip>
          <a:srcRect/>
          <a:stretch>
            <a:fillRect t="-39000" b="-39000"/>
          </a:stretch>
        </a:blipFill>
        <a:effectLst/>
      </p:bgPr>
    </p:bg>
    <p:spTree>
      <p:nvGrpSpPr>
        <p:cNvPr id="1" name=""/>
        <p:cNvGrpSpPr/>
        <p:nvPr/>
      </p:nvGrpSpPr>
      <p:grpSpPr>
        <a:xfrm>
          <a:off x="0" y="0"/>
          <a:ext cx="0" cy="0"/>
          <a:chOff x="0" y="0"/>
          <a:chExt cx="0" cy="0"/>
        </a:xfrm>
      </p:grpSpPr>
      <p:sp>
        <p:nvSpPr>
          <p:cNvPr id="232450" name="Rectangle 2"/>
          <p:cNvSpPr>
            <a:spLocks noGrp="1" noChangeArrowheads="1"/>
          </p:cNvSpPr>
          <p:nvPr>
            <p:ph type="ctrTitle"/>
          </p:nvPr>
        </p:nvSpPr>
        <p:spPr>
          <a:xfrm>
            <a:off x="1143000" y="3643314"/>
            <a:ext cx="7429528" cy="2428892"/>
          </a:xfrm>
        </p:spPr>
        <p:txBody>
          <a:bodyPr>
            <a:normAutofit/>
          </a:bodyPr>
          <a:lstStyle/>
          <a:p>
            <a:pPr algn="just"/>
            <a:r>
              <a:rPr lang="fa-IR" sz="3000" b="1" dirty="0">
                <a:latin typeface="+mn-lt"/>
                <a:ea typeface="+mn-ea"/>
                <a:cs typeface="+mn-cs"/>
              </a:rPr>
              <a:t>به مادران روش تغذيه با شيرمادر وچگونگی حفظ </a:t>
            </a:r>
            <a:r>
              <a:rPr lang="fa-IR" sz="3000" b="1" dirty="0" smtClean="0">
                <a:latin typeface="+mn-lt"/>
                <a:ea typeface="+mn-ea"/>
                <a:cs typeface="+mn-cs"/>
              </a:rPr>
              <a:t>و تداوم </a:t>
            </a:r>
            <a:r>
              <a:rPr lang="fa-IR" sz="3000" b="1" dirty="0">
                <a:latin typeface="+mn-lt"/>
                <a:ea typeface="+mn-ea"/>
                <a:cs typeface="+mn-cs"/>
              </a:rPr>
              <a:t>شيردهی را </a:t>
            </a:r>
            <a:r>
              <a:rPr lang="fa-IR" sz="3000" b="1" dirty="0" smtClean="0">
                <a:latin typeface="+mn-lt"/>
                <a:ea typeface="+mn-ea"/>
                <a:cs typeface="+mn-cs"/>
              </a:rPr>
              <a:t>( در </a:t>
            </a:r>
            <a:r>
              <a:rPr lang="fa-IR" sz="3000" b="1" dirty="0">
                <a:latin typeface="+mn-lt"/>
                <a:ea typeface="+mn-ea"/>
                <a:cs typeface="+mn-cs"/>
              </a:rPr>
              <a:t>صورت بیماری مادر یا شیرخوار، اشتغال مادر) نشان دهند </a:t>
            </a:r>
            <a:r>
              <a:rPr lang="fa-IR" sz="3000" b="1" dirty="0" smtClean="0">
                <a:latin typeface="+mn-lt"/>
                <a:ea typeface="+mn-ea"/>
                <a:cs typeface="+mn-cs"/>
              </a:rPr>
              <a:t>و </a:t>
            </a:r>
            <a:r>
              <a:rPr lang="fa-IR" sz="3000" b="1" dirty="0">
                <a:latin typeface="+mn-lt"/>
                <a:ea typeface="+mn-ea"/>
                <a:cs typeface="+mn-cs"/>
              </a:rPr>
              <a:t>برای حل مشکلات شيردهی کمک و حمايت کنند.</a:t>
            </a:r>
            <a:endParaRPr lang="en-US" sz="3000" b="1" dirty="0">
              <a:latin typeface="+mn-lt"/>
              <a:ea typeface="+mn-ea"/>
              <a:cs typeface="+mn-cs"/>
            </a:endParaRPr>
          </a:p>
        </p:txBody>
      </p:sp>
      <p:grpSp>
        <p:nvGrpSpPr>
          <p:cNvPr id="8" name="Group 7"/>
          <p:cNvGrpSpPr/>
          <p:nvPr/>
        </p:nvGrpSpPr>
        <p:grpSpPr>
          <a:xfrm>
            <a:off x="0" y="0"/>
            <a:ext cx="504852" cy="704832"/>
            <a:chOff x="152400" y="152400"/>
            <a:chExt cx="1066800" cy="1193800"/>
          </a:xfrm>
        </p:grpSpPr>
        <p:pic>
          <p:nvPicPr>
            <p:cNvPr id="232451" name="Picture 3">
              <a:hlinkClick r:id="rId3" action="ppaction://program"/>
            </p:cNvPr>
            <p:cNvPicPr>
              <a:picLocks noChangeAspect="1" noChangeArrowheads="1"/>
            </p:cNvPicPr>
            <p:nvPr/>
          </p:nvPicPr>
          <p:blipFill>
            <a:blip r:embed="rId4" cstate="print"/>
            <a:srcRect/>
            <a:stretch>
              <a:fillRect/>
            </a:stretch>
          </p:blipFill>
          <p:spPr bwMode="auto">
            <a:xfrm>
              <a:off x="152400" y="152400"/>
              <a:ext cx="1066800" cy="944563"/>
            </a:xfrm>
            <a:prstGeom prst="rect">
              <a:avLst/>
            </a:prstGeom>
            <a:noFill/>
            <a:ln w="9525">
              <a:noFill/>
              <a:miter lim="800000"/>
              <a:headEnd/>
              <a:tailEnd/>
            </a:ln>
            <a:effectLst>
              <a:outerShdw dist="107763" dir="2700000" algn="ctr" rotWithShape="0">
                <a:schemeClr val="bg2">
                  <a:alpha val="50000"/>
                </a:schemeClr>
              </a:outerShdw>
            </a:effectLst>
          </p:spPr>
        </p:pic>
        <p:pic>
          <p:nvPicPr>
            <p:cNvPr id="232453" name="Picture 5" descr="app_nav_popup_logo"/>
            <p:cNvPicPr>
              <a:picLocks noChangeAspect="1" noChangeArrowheads="1"/>
            </p:cNvPicPr>
            <p:nvPr/>
          </p:nvPicPr>
          <p:blipFill>
            <a:blip r:embed="rId5"/>
            <a:srcRect/>
            <a:stretch>
              <a:fillRect/>
            </a:stretch>
          </p:blipFill>
          <p:spPr bwMode="auto">
            <a:xfrm>
              <a:off x="152400" y="1066800"/>
              <a:ext cx="1066800" cy="279400"/>
            </a:xfrm>
            <a:prstGeom prst="rect">
              <a:avLst/>
            </a:prstGeom>
            <a:solidFill>
              <a:schemeClr val="bg2"/>
            </a:solidFill>
            <a:effectLst>
              <a:outerShdw dist="107763" dir="2700000" algn="ctr" rotWithShape="0">
                <a:schemeClr val="bg2">
                  <a:alpha val="50000"/>
                </a:schemeClr>
              </a:outerShdw>
            </a:effectLst>
          </p:spPr>
        </p:pic>
      </p:grpSp>
      <p:pic>
        <p:nvPicPr>
          <p:cNvPr id="232455" name="Picture 7"/>
          <p:cNvPicPr>
            <a:picLocks noChangeAspect="1" noChangeArrowheads="1"/>
          </p:cNvPicPr>
          <p:nvPr/>
        </p:nvPicPr>
        <p:blipFill>
          <a:blip r:embed="rId6"/>
          <a:srcRect/>
          <a:stretch>
            <a:fillRect/>
          </a:stretch>
        </p:blipFill>
        <p:spPr bwMode="auto">
          <a:xfrm>
            <a:off x="285720" y="1071546"/>
            <a:ext cx="2667000" cy="2373313"/>
          </a:xfrm>
          <a:prstGeom prst="rect">
            <a:avLst/>
          </a:prstGeom>
          <a:noFill/>
          <a:ln w="76200">
            <a:solidFill>
              <a:schemeClr val="bg2"/>
            </a:solidFill>
            <a:miter lim="800000"/>
            <a:headEnd/>
            <a:tailEnd/>
          </a:ln>
          <a:effectLst>
            <a:outerShdw dist="35921" dir="2700000" algn="ctr" rotWithShape="0">
              <a:srgbClr val="000000"/>
            </a:outerShdw>
          </a:effectLst>
        </p:spPr>
      </p:pic>
      <p:pic>
        <p:nvPicPr>
          <p:cNvPr id="7" name="Picture 6" descr="baby_animation"/>
          <p:cNvPicPr>
            <a:picLocks noChangeAspect="1" noChangeArrowheads="1" noCrop="1"/>
          </p:cNvPicPr>
          <p:nvPr/>
        </p:nvPicPr>
        <p:blipFill>
          <a:blip r:embed="rId7"/>
          <a:srcRect/>
          <a:stretch>
            <a:fillRect/>
          </a:stretch>
        </p:blipFill>
        <p:spPr bwMode="auto">
          <a:xfrm>
            <a:off x="0" y="4929198"/>
            <a:ext cx="1555741" cy="1746240"/>
          </a:xfrm>
          <a:prstGeom prst="rect">
            <a:avLst/>
          </a:prstGeom>
          <a:noFill/>
        </p:spPr>
      </p:pic>
      <p:sp>
        <p:nvSpPr>
          <p:cNvPr id="9" name="Rectangle 8"/>
          <p:cNvSpPr/>
          <p:nvPr/>
        </p:nvSpPr>
        <p:spPr>
          <a:xfrm>
            <a:off x="6833216" y="3429000"/>
            <a:ext cx="1771537" cy="584775"/>
          </a:xfrm>
          <a:prstGeom prst="rect">
            <a:avLst/>
          </a:prstGeom>
          <a:noFill/>
        </p:spPr>
        <p:txBody>
          <a:bodyPr wrap="square" lIns="91440" tIns="45720" rIns="91440" bIns="45720">
            <a:spAutoFit/>
          </a:bodyPr>
          <a:lstStyle/>
          <a:p>
            <a:pPr algn="ctr"/>
            <a:r>
              <a:rPr lang="fa-IR" sz="3200" b="1" cap="none" spc="0" dirty="0" smtClean="0">
                <a:ln w="17780" cmpd="sng">
                  <a:solidFill>
                    <a:srgbClr val="FFFFFF"/>
                  </a:solidFill>
                  <a:prstDash val="solid"/>
                  <a:miter lim="800000"/>
                </a:ln>
                <a:solidFill>
                  <a:srgbClr val="FF0000"/>
                </a:solidFill>
                <a:effectLst>
                  <a:outerShdw blurRad="50800" algn="tl" rotWithShape="0">
                    <a:srgbClr val="000000"/>
                  </a:outerShdw>
                </a:effectLst>
              </a:rPr>
              <a:t>اقدام 5</a:t>
            </a:r>
            <a:endParaRPr lang="en-US" sz="3200" b="1" cap="none" spc="0" dirty="0">
              <a:ln w="17780" cmpd="sng">
                <a:solidFill>
                  <a:srgbClr val="FFFFFF"/>
                </a:solidFill>
                <a:prstDash val="solid"/>
                <a:miter lim="800000"/>
              </a:ln>
              <a:solidFill>
                <a:srgbClr val="FF0000"/>
              </a:solidFill>
              <a:effectLst>
                <a:outerShdw blurRad="50800" algn="tl" rotWithShape="0">
                  <a:srgbClr val="000000"/>
                </a:outerShdw>
              </a:effectLst>
            </a:endParaRPr>
          </a:p>
        </p:txBody>
      </p:sp>
      <p:pic>
        <p:nvPicPr>
          <p:cNvPr id="10" name="Picture 7" descr="baby_moon"/>
          <p:cNvPicPr>
            <a:picLocks noChangeAspect="1" noChangeArrowheads="1" noCrop="1"/>
          </p:cNvPicPr>
          <p:nvPr/>
        </p:nvPicPr>
        <p:blipFill>
          <a:blip r:embed="rId8"/>
          <a:srcRect/>
          <a:stretch>
            <a:fillRect/>
          </a:stretch>
        </p:blipFill>
        <p:spPr bwMode="auto">
          <a:xfrm>
            <a:off x="6876256" y="435239"/>
            <a:ext cx="1876869" cy="1265569"/>
          </a:xfrm>
          <a:prstGeom prst="rect">
            <a:avLst/>
          </a:prstGeom>
          <a:noFill/>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3000"/>
            <a:lum/>
          </a:blip>
          <a:srcRect/>
          <a:stretch>
            <a:fillRect l="-17000" r="-17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827584" y="769277"/>
            <a:ext cx="6929486" cy="1785950"/>
          </a:xfrm>
        </p:spPr>
        <p:txBody>
          <a:bodyPr>
            <a:normAutofit fontScale="92500" lnSpcReduction="10000"/>
          </a:bodyPr>
          <a:lstStyle/>
          <a:p>
            <a:pPr algn="just"/>
            <a:r>
              <a:rPr lang="fa-IR" b="1" dirty="0" smtClean="0"/>
              <a:t> به شیر خواران سالم </a:t>
            </a:r>
            <a:r>
              <a:rPr lang="fa-IR" b="1" dirty="0" smtClean="0"/>
              <a:t>در 6ماه </a:t>
            </a:r>
            <a:r>
              <a:rPr lang="fa-IR" b="1" dirty="0" smtClean="0"/>
              <a:t>اول عمر به جز شیر </a:t>
            </a:r>
            <a:r>
              <a:rPr lang="fa-IR" b="1" dirty="0" smtClean="0"/>
              <a:t>مادر و </a:t>
            </a:r>
            <a:r>
              <a:rPr lang="fa-IR" b="1" dirty="0" smtClean="0"/>
              <a:t>قطره </a:t>
            </a:r>
            <a:r>
              <a:rPr lang="fa-IR" b="1" dirty="0" smtClean="0"/>
              <a:t>ویتامین، هیچگونه </a:t>
            </a:r>
            <a:r>
              <a:rPr lang="fa-IR" b="1" dirty="0" smtClean="0"/>
              <a:t>غذا و مایعات </a:t>
            </a:r>
            <a:r>
              <a:rPr lang="fa-IR" b="1" dirty="0" smtClean="0"/>
              <a:t>دیگر (آب، </a:t>
            </a:r>
            <a:r>
              <a:rPr lang="fa-IR" b="1" dirty="0" smtClean="0"/>
              <a:t>آب قند</a:t>
            </a:r>
            <a:r>
              <a:rPr lang="fa-IR" b="1" dirty="0" smtClean="0"/>
              <a:t>...) ندهند (مگر </a:t>
            </a:r>
            <a:r>
              <a:rPr lang="fa-IR" b="1" dirty="0" smtClean="0"/>
              <a:t>در صورت ضرورت پزشکی</a:t>
            </a:r>
            <a:r>
              <a:rPr lang="fa-IR" b="1" dirty="0" smtClean="0"/>
              <a:t>).</a:t>
            </a:r>
            <a:endParaRPr lang="fa-IR" b="1" dirty="0" smtClean="0"/>
          </a:p>
          <a:p>
            <a:endParaRPr lang="fa-IR" dirty="0"/>
          </a:p>
        </p:txBody>
      </p:sp>
      <p:pic>
        <p:nvPicPr>
          <p:cNvPr id="1026" name="Picture 2" descr="C:\Documents and Settings\windows xp\My Documents\My Pictures\3544247124289872292392617416922514770124.jpg"/>
          <p:cNvPicPr>
            <a:picLocks noChangeAspect="1" noChangeArrowheads="1"/>
          </p:cNvPicPr>
          <p:nvPr/>
        </p:nvPicPr>
        <p:blipFill>
          <a:blip r:embed="rId3"/>
          <a:srcRect/>
          <a:stretch>
            <a:fillRect/>
          </a:stretch>
        </p:blipFill>
        <p:spPr bwMode="auto">
          <a:xfrm>
            <a:off x="3143240" y="2595556"/>
            <a:ext cx="1428760" cy="1666887"/>
          </a:xfrm>
          <a:prstGeom prst="rect">
            <a:avLst/>
          </a:prstGeom>
          <a:noFill/>
        </p:spPr>
      </p:pic>
      <p:pic>
        <p:nvPicPr>
          <p:cNvPr id="5" name="Picture 6" descr="baby_animation"/>
          <p:cNvPicPr>
            <a:picLocks noChangeAspect="1" noChangeArrowheads="1" noCrop="1"/>
          </p:cNvPicPr>
          <p:nvPr/>
        </p:nvPicPr>
        <p:blipFill>
          <a:blip r:embed="rId4"/>
          <a:srcRect/>
          <a:stretch>
            <a:fillRect/>
          </a:stretch>
        </p:blipFill>
        <p:spPr bwMode="auto">
          <a:xfrm>
            <a:off x="1619250" y="4508500"/>
            <a:ext cx="1866900" cy="2095500"/>
          </a:xfrm>
          <a:prstGeom prst="rect">
            <a:avLst/>
          </a:prstGeom>
          <a:noFill/>
        </p:spPr>
      </p:pic>
      <p:grpSp>
        <p:nvGrpSpPr>
          <p:cNvPr id="6" name="Group 5"/>
          <p:cNvGrpSpPr/>
          <p:nvPr/>
        </p:nvGrpSpPr>
        <p:grpSpPr>
          <a:xfrm>
            <a:off x="142844" y="142852"/>
            <a:ext cx="433414" cy="419080"/>
            <a:chOff x="152400" y="152400"/>
            <a:chExt cx="1066800" cy="1193800"/>
          </a:xfrm>
        </p:grpSpPr>
        <p:pic>
          <p:nvPicPr>
            <p:cNvPr id="7" name="Picture 3">
              <a:hlinkClick r:id="rId5" action="ppaction://program"/>
            </p:cNvPr>
            <p:cNvPicPr>
              <a:picLocks noChangeAspect="1" noChangeArrowheads="1"/>
            </p:cNvPicPr>
            <p:nvPr/>
          </p:nvPicPr>
          <p:blipFill>
            <a:blip r:embed="rId6" cstate="print"/>
            <a:srcRect/>
            <a:stretch>
              <a:fillRect/>
            </a:stretch>
          </p:blipFill>
          <p:spPr bwMode="auto">
            <a:xfrm>
              <a:off x="152400" y="152400"/>
              <a:ext cx="1066800" cy="944563"/>
            </a:xfrm>
            <a:prstGeom prst="rect">
              <a:avLst/>
            </a:prstGeom>
            <a:noFill/>
            <a:ln w="9525">
              <a:noFill/>
              <a:miter lim="800000"/>
              <a:headEnd/>
              <a:tailEnd/>
            </a:ln>
            <a:effectLst>
              <a:outerShdw dist="107763" dir="2700000" algn="ctr" rotWithShape="0">
                <a:schemeClr val="bg2">
                  <a:alpha val="50000"/>
                </a:schemeClr>
              </a:outerShdw>
            </a:effectLst>
          </p:spPr>
        </p:pic>
        <p:pic>
          <p:nvPicPr>
            <p:cNvPr id="8" name="Picture 5" descr="app_nav_popup_logo"/>
            <p:cNvPicPr>
              <a:picLocks noChangeAspect="1" noChangeArrowheads="1"/>
            </p:cNvPicPr>
            <p:nvPr/>
          </p:nvPicPr>
          <p:blipFill>
            <a:blip r:embed="rId7"/>
            <a:srcRect/>
            <a:stretch>
              <a:fillRect/>
            </a:stretch>
          </p:blipFill>
          <p:spPr bwMode="auto">
            <a:xfrm>
              <a:off x="152400" y="1066800"/>
              <a:ext cx="1066800" cy="279400"/>
            </a:xfrm>
            <a:prstGeom prst="rect">
              <a:avLst/>
            </a:prstGeom>
            <a:solidFill>
              <a:schemeClr val="bg2"/>
            </a:solidFill>
            <a:effectLst>
              <a:outerShdw dist="107763" dir="2700000" algn="ctr" rotWithShape="0">
                <a:schemeClr val="bg2">
                  <a:alpha val="50000"/>
                </a:schemeClr>
              </a:outerShdw>
            </a:effectLst>
          </p:spPr>
        </p:pic>
      </p:grpSp>
      <p:sp>
        <p:nvSpPr>
          <p:cNvPr id="9" name="Rectangle 8"/>
          <p:cNvSpPr/>
          <p:nvPr/>
        </p:nvSpPr>
        <p:spPr>
          <a:xfrm>
            <a:off x="6228184" y="178432"/>
            <a:ext cx="1771537" cy="523220"/>
          </a:xfrm>
          <a:prstGeom prst="rect">
            <a:avLst/>
          </a:prstGeom>
          <a:noFill/>
        </p:spPr>
        <p:txBody>
          <a:bodyPr wrap="square" lIns="91440" tIns="45720" rIns="91440" bIns="45720">
            <a:spAutoFit/>
          </a:bodyPr>
          <a:lstStyle/>
          <a:p>
            <a:pPr algn="ctr"/>
            <a:r>
              <a:rPr lang="fa-IR" sz="2800" b="1" cap="none" spc="0" dirty="0" smtClean="0">
                <a:ln w="17780" cmpd="sng">
                  <a:solidFill>
                    <a:srgbClr val="FFFFFF"/>
                  </a:solidFill>
                  <a:prstDash val="solid"/>
                  <a:miter lim="800000"/>
                </a:ln>
                <a:solidFill>
                  <a:srgbClr val="FF0000"/>
                </a:solidFill>
                <a:effectLst>
                  <a:outerShdw blurRad="50800" algn="tl" rotWithShape="0">
                    <a:srgbClr val="000000"/>
                  </a:outerShdw>
                </a:effectLst>
              </a:rPr>
              <a:t>اقدام 6</a:t>
            </a:r>
            <a:endParaRPr lang="en-US" sz="2800" b="1" cap="none" spc="0" dirty="0">
              <a:ln w="17780" cmpd="sng">
                <a:solidFill>
                  <a:srgbClr val="FFFFFF"/>
                </a:solidFill>
                <a:prstDash val="solid"/>
                <a:miter lim="800000"/>
              </a:ln>
              <a:solidFill>
                <a:srgbClr val="FF0000"/>
              </a:solidFill>
              <a:effectLst>
                <a:outerShdw blurRad="50800" algn="tl" rotWithShape="0">
                  <a:srgbClr val="000000"/>
                </a:outerShdw>
              </a:effectLst>
            </a:endParaRPr>
          </a:p>
        </p:txBody>
      </p:sp>
      <p:pic>
        <p:nvPicPr>
          <p:cNvPr id="10" name="Picture 7" descr="baby_moon"/>
          <p:cNvPicPr>
            <a:picLocks noChangeAspect="1" noChangeArrowheads="1" noCrop="1"/>
          </p:cNvPicPr>
          <p:nvPr/>
        </p:nvPicPr>
        <p:blipFill>
          <a:blip r:embed="rId8"/>
          <a:srcRect/>
          <a:stretch>
            <a:fillRect/>
          </a:stretch>
        </p:blipFill>
        <p:spPr bwMode="auto">
          <a:xfrm>
            <a:off x="7500958" y="428604"/>
            <a:ext cx="1500198" cy="1635360"/>
          </a:xfrm>
          <a:prstGeom prst="rect">
            <a:avLst/>
          </a:prstGeom>
          <a:noFill/>
        </p:spPr>
      </p:pic>
    </p:spTree>
  </p:cSld>
  <p:clrMapOvr>
    <a:masterClrMapping/>
  </p:clrMapOvr>
  <p:transition>
    <p:dissolv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2000"/>
            <a:lum/>
          </a:blip>
          <a:srcRect/>
          <a:stretch>
            <a:fillRect l="-7000" r="-7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647696" y="3145687"/>
            <a:ext cx="7922084" cy="2875601"/>
          </a:xfrm>
        </p:spPr>
        <p:txBody>
          <a:bodyPr>
            <a:noAutofit/>
          </a:bodyPr>
          <a:lstStyle/>
          <a:p>
            <a:pPr algn="just"/>
            <a:r>
              <a:rPr lang="fa-IR" sz="4000" dirty="0" smtClean="0"/>
              <a:t>برنامه هم اتاقی مادر و </a:t>
            </a:r>
            <a:r>
              <a:rPr lang="fa-IR" sz="4000" dirty="0" smtClean="0"/>
              <a:t>شیرخوار را در </a:t>
            </a:r>
            <a:r>
              <a:rPr lang="fa-IR" sz="4000" dirty="0" smtClean="0"/>
              <a:t>طول </a:t>
            </a:r>
            <a:r>
              <a:rPr lang="fa-IR" sz="4000" dirty="0" smtClean="0"/>
              <a:t>شبانه </a:t>
            </a:r>
            <a:r>
              <a:rPr lang="fa-IR" sz="4000" dirty="0" smtClean="0"/>
              <a:t>روز اجرا کنند </a:t>
            </a:r>
            <a:r>
              <a:rPr lang="fa-IR" sz="4000" dirty="0" smtClean="0"/>
              <a:t>و در </a:t>
            </a:r>
            <a:r>
              <a:rPr lang="fa-IR" sz="4000" dirty="0" smtClean="0"/>
              <a:t>بخش های اطفال تسهیلات لازم برای اقامت شبانه روزی مادران و نیازهای فیزیکی و عاطفی آنان را تامین نمایند.</a:t>
            </a:r>
            <a:endParaRPr lang="fa-IR" sz="4000" dirty="0"/>
          </a:p>
        </p:txBody>
      </p:sp>
      <p:pic>
        <p:nvPicPr>
          <p:cNvPr id="5" name="Picture 2" descr="two_mothers_in_Bed"/>
          <p:cNvPicPr>
            <a:picLocks noChangeAspect="1" noChangeArrowheads="1"/>
          </p:cNvPicPr>
          <p:nvPr/>
        </p:nvPicPr>
        <p:blipFill>
          <a:blip r:embed="rId3">
            <a:duotone>
              <a:prstClr val="black"/>
              <a:schemeClr val="tx2">
                <a:lumMod val="20000"/>
                <a:lumOff val="80000"/>
                <a:tint val="45000"/>
                <a:satMod val="400000"/>
              </a:schemeClr>
            </a:duotone>
            <a:lum bright="10000"/>
          </a:blip>
          <a:srcRect/>
          <a:stretch>
            <a:fillRect/>
          </a:stretch>
        </p:blipFill>
        <p:spPr bwMode="auto">
          <a:xfrm>
            <a:off x="214282" y="162818"/>
            <a:ext cx="4283968" cy="216693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pSp>
        <p:nvGrpSpPr>
          <p:cNvPr id="8" name="Group 7"/>
          <p:cNvGrpSpPr/>
          <p:nvPr/>
        </p:nvGrpSpPr>
        <p:grpSpPr>
          <a:xfrm>
            <a:off x="214282" y="142852"/>
            <a:ext cx="433414" cy="642918"/>
            <a:chOff x="152400" y="152400"/>
            <a:chExt cx="1066800" cy="1193800"/>
          </a:xfrm>
        </p:grpSpPr>
        <p:pic>
          <p:nvPicPr>
            <p:cNvPr id="9" name="Picture 3">
              <a:hlinkClick r:id="rId4" action="ppaction://program"/>
            </p:cNvPr>
            <p:cNvPicPr>
              <a:picLocks noChangeAspect="1" noChangeArrowheads="1"/>
            </p:cNvPicPr>
            <p:nvPr/>
          </p:nvPicPr>
          <p:blipFill>
            <a:blip r:embed="rId5" cstate="print"/>
            <a:srcRect/>
            <a:stretch>
              <a:fillRect/>
            </a:stretch>
          </p:blipFill>
          <p:spPr bwMode="auto">
            <a:xfrm>
              <a:off x="152400" y="152400"/>
              <a:ext cx="1066800" cy="944563"/>
            </a:xfrm>
            <a:prstGeom prst="rect">
              <a:avLst/>
            </a:prstGeom>
            <a:noFill/>
            <a:ln w="9525">
              <a:noFill/>
              <a:miter lim="800000"/>
              <a:headEnd/>
              <a:tailEnd/>
            </a:ln>
            <a:effectLst>
              <a:outerShdw dist="107763" dir="2700000" algn="ctr" rotWithShape="0">
                <a:schemeClr val="bg2">
                  <a:alpha val="50000"/>
                </a:schemeClr>
              </a:outerShdw>
            </a:effectLst>
          </p:spPr>
        </p:pic>
        <p:pic>
          <p:nvPicPr>
            <p:cNvPr id="10" name="Picture 5" descr="app_nav_popup_logo"/>
            <p:cNvPicPr>
              <a:picLocks noChangeAspect="1" noChangeArrowheads="1"/>
            </p:cNvPicPr>
            <p:nvPr/>
          </p:nvPicPr>
          <p:blipFill>
            <a:blip r:embed="rId6"/>
            <a:srcRect/>
            <a:stretch>
              <a:fillRect/>
            </a:stretch>
          </p:blipFill>
          <p:spPr bwMode="auto">
            <a:xfrm>
              <a:off x="152400" y="1066800"/>
              <a:ext cx="1066800" cy="279400"/>
            </a:xfrm>
            <a:prstGeom prst="rect">
              <a:avLst/>
            </a:prstGeom>
            <a:solidFill>
              <a:schemeClr val="bg2"/>
            </a:solidFill>
            <a:effectLst>
              <a:outerShdw dist="107763" dir="2700000" algn="ctr" rotWithShape="0">
                <a:schemeClr val="bg2">
                  <a:alpha val="50000"/>
                </a:schemeClr>
              </a:outerShdw>
            </a:effectLst>
          </p:spPr>
        </p:pic>
      </p:grpSp>
      <p:sp>
        <p:nvSpPr>
          <p:cNvPr id="11" name="Rectangle 10"/>
          <p:cNvSpPr/>
          <p:nvPr/>
        </p:nvSpPr>
        <p:spPr>
          <a:xfrm>
            <a:off x="6804248" y="2622467"/>
            <a:ext cx="1771537" cy="523220"/>
          </a:xfrm>
          <a:prstGeom prst="rect">
            <a:avLst/>
          </a:prstGeom>
          <a:noFill/>
        </p:spPr>
        <p:txBody>
          <a:bodyPr wrap="square" lIns="91440" tIns="45720" rIns="91440" bIns="45720">
            <a:spAutoFit/>
          </a:bodyPr>
          <a:lstStyle/>
          <a:p>
            <a:pPr algn="ctr"/>
            <a:r>
              <a:rPr lang="fa-IR" sz="2800" b="1" cap="none" spc="0" dirty="0" smtClean="0">
                <a:ln w="17780" cmpd="sng">
                  <a:solidFill>
                    <a:srgbClr val="FFFFFF"/>
                  </a:solidFill>
                  <a:prstDash val="solid"/>
                  <a:miter lim="800000"/>
                </a:ln>
                <a:solidFill>
                  <a:srgbClr val="FF0000"/>
                </a:solidFill>
                <a:effectLst>
                  <a:outerShdw blurRad="50800" algn="tl" rotWithShape="0">
                    <a:srgbClr val="000000"/>
                  </a:outerShdw>
                </a:effectLst>
              </a:rPr>
              <a:t>اقدام 7</a:t>
            </a:r>
            <a:endParaRPr lang="en-US" sz="2800" b="1" cap="none" spc="0" dirty="0">
              <a:ln w="17780" cmpd="sng">
                <a:solidFill>
                  <a:srgbClr val="FFFFFF"/>
                </a:solidFill>
                <a:prstDash val="solid"/>
                <a:miter lim="800000"/>
              </a:ln>
              <a:solidFill>
                <a:srgbClr val="FF0000"/>
              </a:solidFill>
              <a:effectLst>
                <a:outerShdw blurRad="50800" algn="tl" rotWithShape="0">
                  <a:srgbClr val="000000"/>
                </a:outerShdw>
              </a:effectLst>
            </a:endParaRPr>
          </a:p>
        </p:txBody>
      </p:sp>
      <p:pic>
        <p:nvPicPr>
          <p:cNvPr id="12" name="Picture 7" descr="baby_moon"/>
          <p:cNvPicPr>
            <a:picLocks noChangeAspect="1" noChangeArrowheads="1" noCrop="1"/>
          </p:cNvPicPr>
          <p:nvPr/>
        </p:nvPicPr>
        <p:blipFill>
          <a:blip r:embed="rId7"/>
          <a:srcRect/>
          <a:stretch>
            <a:fillRect/>
          </a:stretch>
        </p:blipFill>
        <p:spPr bwMode="auto">
          <a:xfrm>
            <a:off x="7500958" y="428604"/>
            <a:ext cx="1500198" cy="163536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2000"/>
            <a:lum/>
          </a:blip>
          <a:srcRect/>
          <a:stretch>
            <a:fillRect l="-1000" r="-1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611560" y="3573016"/>
            <a:ext cx="7729566" cy="1554155"/>
          </a:xfrm>
        </p:spPr>
        <p:txBody>
          <a:bodyPr>
            <a:noAutofit/>
          </a:bodyPr>
          <a:lstStyle/>
          <a:p>
            <a:pPr algn="just"/>
            <a:r>
              <a:rPr lang="fa-IR" sz="3600" dirty="0" smtClean="0"/>
              <a:t>مادران را به تغذیه برحسب میل و تقاضای </a:t>
            </a:r>
            <a:r>
              <a:rPr lang="fa-IR" sz="3600" dirty="0"/>
              <a:t>شیرخواربا </a:t>
            </a:r>
            <a:r>
              <a:rPr lang="fa-IR" sz="3600" dirty="0" smtClean="0"/>
              <a:t>شیرمادر تشویق</a:t>
            </a:r>
            <a:r>
              <a:rPr lang="fa-IR" sz="3600" dirty="0" smtClean="0"/>
              <a:t>، کمک و حمایت </a:t>
            </a:r>
            <a:r>
              <a:rPr lang="fa-IR" sz="3600" dirty="0" smtClean="0"/>
              <a:t>کنند.</a:t>
            </a:r>
            <a:endParaRPr lang="fa-IR" sz="3600" dirty="0"/>
          </a:p>
        </p:txBody>
      </p:sp>
      <p:pic>
        <p:nvPicPr>
          <p:cNvPr id="3074" name="Picture 2" descr="C:\Documents and Settings\windows xp\My Documents\My Pictures\baby\232245197218102152100146243944315123822966116.jpg"/>
          <p:cNvPicPr>
            <a:picLocks noChangeAspect="1" noChangeArrowheads="1"/>
          </p:cNvPicPr>
          <p:nvPr/>
        </p:nvPicPr>
        <p:blipFill>
          <a:blip r:embed="rId3"/>
          <a:srcRect/>
          <a:stretch>
            <a:fillRect/>
          </a:stretch>
        </p:blipFill>
        <p:spPr bwMode="auto">
          <a:xfrm>
            <a:off x="3895748" y="1052736"/>
            <a:ext cx="2786082" cy="1889138"/>
          </a:xfrm>
          <a:prstGeom prst="rect">
            <a:avLst/>
          </a:prstGeom>
          <a:noFill/>
        </p:spPr>
      </p:pic>
      <p:pic>
        <p:nvPicPr>
          <p:cNvPr id="3075" name="Picture 3" descr="C:\Documents and Settings\windows xp\My Documents\My Pictures\ed0408.jpg"/>
          <p:cNvPicPr>
            <a:picLocks noChangeAspect="1" noChangeArrowheads="1"/>
          </p:cNvPicPr>
          <p:nvPr/>
        </p:nvPicPr>
        <p:blipFill>
          <a:blip r:embed="rId4"/>
          <a:srcRect/>
          <a:stretch>
            <a:fillRect/>
          </a:stretch>
        </p:blipFill>
        <p:spPr bwMode="auto">
          <a:xfrm>
            <a:off x="1101748" y="246045"/>
            <a:ext cx="2794000" cy="2032000"/>
          </a:xfrm>
          <a:prstGeom prst="rect">
            <a:avLst/>
          </a:prstGeom>
          <a:noFill/>
        </p:spPr>
      </p:pic>
      <p:grpSp>
        <p:nvGrpSpPr>
          <p:cNvPr id="8" name="Group 7"/>
          <p:cNvGrpSpPr/>
          <p:nvPr/>
        </p:nvGrpSpPr>
        <p:grpSpPr>
          <a:xfrm>
            <a:off x="214282" y="142852"/>
            <a:ext cx="504884" cy="714380"/>
            <a:chOff x="152400" y="152400"/>
            <a:chExt cx="1066800" cy="1193800"/>
          </a:xfrm>
        </p:grpSpPr>
        <p:pic>
          <p:nvPicPr>
            <p:cNvPr id="9" name="Picture 3">
              <a:hlinkClick r:id="rId5" action="ppaction://program"/>
            </p:cNvPr>
            <p:cNvPicPr>
              <a:picLocks noChangeAspect="1" noChangeArrowheads="1"/>
            </p:cNvPicPr>
            <p:nvPr/>
          </p:nvPicPr>
          <p:blipFill>
            <a:blip r:embed="rId6" cstate="print"/>
            <a:srcRect/>
            <a:stretch>
              <a:fillRect/>
            </a:stretch>
          </p:blipFill>
          <p:spPr bwMode="auto">
            <a:xfrm>
              <a:off x="152400" y="152400"/>
              <a:ext cx="1066800" cy="944563"/>
            </a:xfrm>
            <a:prstGeom prst="rect">
              <a:avLst/>
            </a:prstGeom>
            <a:noFill/>
            <a:ln w="9525">
              <a:noFill/>
              <a:miter lim="800000"/>
              <a:headEnd/>
              <a:tailEnd/>
            </a:ln>
            <a:effectLst>
              <a:outerShdw dist="107763" dir="2700000" algn="ctr" rotWithShape="0">
                <a:schemeClr val="bg2">
                  <a:alpha val="50000"/>
                </a:schemeClr>
              </a:outerShdw>
            </a:effectLst>
          </p:spPr>
        </p:pic>
        <p:pic>
          <p:nvPicPr>
            <p:cNvPr id="10" name="Picture 5" descr="app_nav_popup_logo"/>
            <p:cNvPicPr>
              <a:picLocks noChangeAspect="1" noChangeArrowheads="1"/>
            </p:cNvPicPr>
            <p:nvPr/>
          </p:nvPicPr>
          <p:blipFill>
            <a:blip r:embed="rId7"/>
            <a:srcRect/>
            <a:stretch>
              <a:fillRect/>
            </a:stretch>
          </p:blipFill>
          <p:spPr bwMode="auto">
            <a:xfrm>
              <a:off x="152400" y="1066800"/>
              <a:ext cx="1066800" cy="279400"/>
            </a:xfrm>
            <a:prstGeom prst="rect">
              <a:avLst/>
            </a:prstGeom>
            <a:solidFill>
              <a:schemeClr val="bg2"/>
            </a:solidFill>
            <a:effectLst>
              <a:outerShdw dist="107763" dir="2700000" algn="ctr" rotWithShape="0">
                <a:schemeClr val="bg2">
                  <a:alpha val="50000"/>
                </a:schemeClr>
              </a:outerShdw>
            </a:effectLst>
          </p:spPr>
        </p:pic>
      </p:grpSp>
      <p:sp>
        <p:nvSpPr>
          <p:cNvPr id="11" name="Rectangle 10"/>
          <p:cNvSpPr/>
          <p:nvPr/>
        </p:nvSpPr>
        <p:spPr>
          <a:xfrm>
            <a:off x="6948264" y="3167390"/>
            <a:ext cx="1771537" cy="523220"/>
          </a:xfrm>
          <a:prstGeom prst="rect">
            <a:avLst/>
          </a:prstGeom>
          <a:noFill/>
        </p:spPr>
        <p:txBody>
          <a:bodyPr wrap="square" lIns="91440" tIns="45720" rIns="91440" bIns="45720">
            <a:spAutoFit/>
          </a:bodyPr>
          <a:lstStyle/>
          <a:p>
            <a:pPr algn="ctr"/>
            <a:r>
              <a:rPr lang="fa-IR" sz="2800" b="1" cap="none" spc="0" dirty="0" smtClean="0">
                <a:ln w="17780" cmpd="sng">
                  <a:solidFill>
                    <a:srgbClr val="FFFFFF"/>
                  </a:solidFill>
                  <a:prstDash val="solid"/>
                  <a:miter lim="800000"/>
                </a:ln>
                <a:solidFill>
                  <a:srgbClr val="FF0000"/>
                </a:solidFill>
                <a:effectLst>
                  <a:outerShdw blurRad="50800" algn="tl" rotWithShape="0">
                    <a:srgbClr val="000000"/>
                  </a:outerShdw>
                </a:effectLst>
              </a:rPr>
              <a:t>اقدام 8</a:t>
            </a:r>
            <a:endParaRPr lang="en-US" sz="2800" b="1" cap="none" spc="0" dirty="0">
              <a:ln w="17780" cmpd="sng">
                <a:solidFill>
                  <a:srgbClr val="FFFFFF"/>
                </a:solidFill>
                <a:prstDash val="solid"/>
                <a:miter lim="800000"/>
              </a:ln>
              <a:solidFill>
                <a:srgbClr val="FF0000"/>
              </a:solidFill>
              <a:effectLst>
                <a:outerShdw blurRad="50800" algn="tl" rotWithShape="0">
                  <a:srgbClr val="000000"/>
                </a:outerShdw>
              </a:effectLst>
            </a:endParaRPr>
          </a:p>
        </p:txBody>
      </p:sp>
      <p:pic>
        <p:nvPicPr>
          <p:cNvPr id="12" name="Picture 7" descr="baby_moon"/>
          <p:cNvPicPr>
            <a:picLocks noChangeAspect="1" noChangeArrowheads="1" noCrop="1"/>
          </p:cNvPicPr>
          <p:nvPr/>
        </p:nvPicPr>
        <p:blipFill>
          <a:blip r:embed="rId8"/>
          <a:srcRect/>
          <a:stretch>
            <a:fillRect/>
          </a:stretch>
        </p:blipFill>
        <p:spPr bwMode="auto">
          <a:xfrm>
            <a:off x="7380312" y="227356"/>
            <a:ext cx="1500198" cy="1488228"/>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500034" y="4143380"/>
            <a:ext cx="7729566" cy="1982783"/>
          </a:xfrm>
        </p:spPr>
        <p:txBody>
          <a:bodyPr/>
          <a:lstStyle/>
          <a:p>
            <a:r>
              <a:rPr lang="fa-IR" dirty="0" smtClean="0"/>
              <a:t>مطلقا </a:t>
            </a:r>
            <a:r>
              <a:rPr lang="fa-IR" dirty="0" smtClean="0"/>
              <a:t>از بطری و پستانک (گول زنک</a:t>
            </a:r>
            <a:r>
              <a:rPr lang="fa-IR" dirty="0" smtClean="0"/>
              <a:t>) استفاده </a:t>
            </a:r>
            <a:r>
              <a:rPr lang="fa-IR" dirty="0" smtClean="0"/>
              <a:t>نکنند .</a:t>
            </a:r>
          </a:p>
          <a:p>
            <a:endParaRPr lang="fa-IR" dirty="0"/>
          </a:p>
        </p:txBody>
      </p:sp>
      <p:pic>
        <p:nvPicPr>
          <p:cNvPr id="2050" name="Picture 2" descr="C:\Documents and Settings\windows xp\My Documents\My Pictures\پستانک\ba320.jpg"/>
          <p:cNvPicPr>
            <a:picLocks noChangeAspect="1" noChangeArrowheads="1"/>
          </p:cNvPicPr>
          <p:nvPr/>
        </p:nvPicPr>
        <p:blipFill>
          <a:blip r:embed="rId3"/>
          <a:srcRect/>
          <a:stretch>
            <a:fillRect/>
          </a:stretch>
        </p:blipFill>
        <p:spPr bwMode="auto">
          <a:xfrm>
            <a:off x="2357422" y="714356"/>
            <a:ext cx="2400317" cy="2643206"/>
          </a:xfrm>
          <a:prstGeom prst="rect">
            <a:avLst/>
          </a:prstGeom>
          <a:noFill/>
        </p:spPr>
      </p:pic>
      <p:cxnSp>
        <p:nvCxnSpPr>
          <p:cNvPr id="6" name="Straight Connector 5"/>
          <p:cNvCxnSpPr/>
          <p:nvPr/>
        </p:nvCxnSpPr>
        <p:spPr>
          <a:xfrm rot="16200000" flipH="1">
            <a:off x="3571868" y="714356"/>
            <a:ext cx="1643074" cy="1500198"/>
          </a:xfrm>
          <a:prstGeom prst="line">
            <a:avLst/>
          </a:prstGeom>
        </p:spPr>
        <p:style>
          <a:lnRef idx="3">
            <a:schemeClr val="accent2"/>
          </a:lnRef>
          <a:fillRef idx="0">
            <a:schemeClr val="accent2"/>
          </a:fillRef>
          <a:effectRef idx="2">
            <a:schemeClr val="accent2"/>
          </a:effectRef>
          <a:fontRef idx="minor">
            <a:schemeClr val="tx1"/>
          </a:fontRef>
        </p:style>
      </p:cxnSp>
      <p:cxnSp>
        <p:nvCxnSpPr>
          <p:cNvPr id="7" name="Straight Connector 6"/>
          <p:cNvCxnSpPr/>
          <p:nvPr/>
        </p:nvCxnSpPr>
        <p:spPr>
          <a:xfrm rot="10800000" flipV="1">
            <a:off x="3286116" y="642918"/>
            <a:ext cx="1428760" cy="1357322"/>
          </a:xfrm>
          <a:prstGeom prst="line">
            <a:avLst/>
          </a:prstGeom>
        </p:spPr>
        <p:style>
          <a:lnRef idx="3">
            <a:schemeClr val="accent2"/>
          </a:lnRef>
          <a:fillRef idx="0">
            <a:schemeClr val="accent2"/>
          </a:fillRef>
          <a:effectRef idx="2">
            <a:schemeClr val="accent2"/>
          </a:effectRef>
          <a:fontRef idx="minor">
            <a:schemeClr val="tx1"/>
          </a:fontRef>
        </p:style>
      </p:cxnSp>
      <p:pic>
        <p:nvPicPr>
          <p:cNvPr id="18" name="Picture 3" descr="C:\Documents and Settings\windows xp\My Documents\My Pictures\baby\100944931522.jpg"/>
          <p:cNvPicPr>
            <a:picLocks noChangeAspect="1" noChangeArrowheads="1"/>
          </p:cNvPicPr>
          <p:nvPr/>
        </p:nvPicPr>
        <p:blipFill>
          <a:blip r:embed="rId4"/>
          <a:srcRect/>
          <a:stretch>
            <a:fillRect/>
          </a:stretch>
        </p:blipFill>
        <p:spPr bwMode="auto">
          <a:xfrm>
            <a:off x="0" y="714356"/>
            <a:ext cx="2357421" cy="2612308"/>
          </a:xfrm>
          <a:prstGeom prst="rect">
            <a:avLst/>
          </a:prstGeom>
          <a:noFill/>
        </p:spPr>
      </p:pic>
      <p:grpSp>
        <p:nvGrpSpPr>
          <p:cNvPr id="10" name="Group 9"/>
          <p:cNvGrpSpPr/>
          <p:nvPr/>
        </p:nvGrpSpPr>
        <p:grpSpPr>
          <a:xfrm>
            <a:off x="0" y="142852"/>
            <a:ext cx="290538" cy="490518"/>
            <a:chOff x="152400" y="152400"/>
            <a:chExt cx="1066800" cy="1193800"/>
          </a:xfrm>
        </p:grpSpPr>
        <p:pic>
          <p:nvPicPr>
            <p:cNvPr id="11" name="Picture 3">
              <a:hlinkClick r:id="rId5" action="ppaction://program"/>
            </p:cNvPr>
            <p:cNvPicPr>
              <a:picLocks noChangeAspect="1" noChangeArrowheads="1"/>
            </p:cNvPicPr>
            <p:nvPr/>
          </p:nvPicPr>
          <p:blipFill>
            <a:blip r:embed="rId6" cstate="print"/>
            <a:srcRect/>
            <a:stretch>
              <a:fillRect/>
            </a:stretch>
          </p:blipFill>
          <p:spPr bwMode="auto">
            <a:xfrm>
              <a:off x="152400" y="152400"/>
              <a:ext cx="1066800" cy="944563"/>
            </a:xfrm>
            <a:prstGeom prst="rect">
              <a:avLst/>
            </a:prstGeom>
            <a:noFill/>
            <a:ln w="9525">
              <a:noFill/>
              <a:miter lim="800000"/>
              <a:headEnd/>
              <a:tailEnd/>
            </a:ln>
            <a:effectLst>
              <a:outerShdw dist="107763" dir="2700000" algn="ctr" rotWithShape="0">
                <a:schemeClr val="bg2">
                  <a:alpha val="50000"/>
                </a:schemeClr>
              </a:outerShdw>
            </a:effectLst>
          </p:spPr>
        </p:pic>
        <p:pic>
          <p:nvPicPr>
            <p:cNvPr id="12" name="Picture 5" descr="app_nav_popup_logo"/>
            <p:cNvPicPr>
              <a:picLocks noChangeAspect="1" noChangeArrowheads="1"/>
            </p:cNvPicPr>
            <p:nvPr/>
          </p:nvPicPr>
          <p:blipFill>
            <a:blip r:embed="rId7"/>
            <a:srcRect/>
            <a:stretch>
              <a:fillRect/>
            </a:stretch>
          </p:blipFill>
          <p:spPr bwMode="auto">
            <a:xfrm>
              <a:off x="152400" y="1066800"/>
              <a:ext cx="1066800" cy="279400"/>
            </a:xfrm>
            <a:prstGeom prst="rect">
              <a:avLst/>
            </a:prstGeom>
            <a:solidFill>
              <a:schemeClr val="bg2"/>
            </a:solidFill>
            <a:effectLst>
              <a:outerShdw dist="107763" dir="2700000" algn="ctr" rotWithShape="0">
                <a:schemeClr val="bg2">
                  <a:alpha val="50000"/>
                </a:schemeClr>
              </a:outerShdw>
            </a:effectLst>
          </p:spPr>
        </p:pic>
      </p:grpSp>
      <p:sp>
        <p:nvSpPr>
          <p:cNvPr id="13" name="Rectangle 12"/>
          <p:cNvSpPr/>
          <p:nvPr/>
        </p:nvSpPr>
        <p:spPr>
          <a:xfrm>
            <a:off x="6465726" y="3429000"/>
            <a:ext cx="1771537" cy="523220"/>
          </a:xfrm>
          <a:prstGeom prst="rect">
            <a:avLst/>
          </a:prstGeom>
          <a:noFill/>
        </p:spPr>
        <p:txBody>
          <a:bodyPr wrap="square" lIns="91440" tIns="45720" rIns="91440" bIns="45720">
            <a:spAutoFit/>
          </a:bodyPr>
          <a:lstStyle/>
          <a:p>
            <a:pPr algn="ctr"/>
            <a:r>
              <a:rPr lang="fa-IR" sz="2800" b="1" cap="none" spc="0" dirty="0" smtClean="0">
                <a:ln w="17780" cmpd="sng">
                  <a:solidFill>
                    <a:srgbClr val="FFFFFF"/>
                  </a:solidFill>
                  <a:prstDash val="solid"/>
                  <a:miter lim="800000"/>
                </a:ln>
                <a:solidFill>
                  <a:srgbClr val="FF0000"/>
                </a:solidFill>
                <a:effectLst>
                  <a:outerShdw blurRad="50800" algn="tl" rotWithShape="0">
                    <a:srgbClr val="000000"/>
                  </a:outerShdw>
                </a:effectLst>
              </a:rPr>
              <a:t>اقدام 9</a:t>
            </a:r>
            <a:endParaRPr lang="en-US" sz="2800" b="1" cap="none" spc="0" dirty="0">
              <a:ln w="17780" cmpd="sng">
                <a:solidFill>
                  <a:srgbClr val="FFFFFF"/>
                </a:solidFill>
                <a:prstDash val="solid"/>
                <a:miter lim="800000"/>
              </a:ln>
              <a:solidFill>
                <a:srgbClr val="FF0000"/>
              </a:solidFill>
              <a:effectLst>
                <a:outerShdw blurRad="50800" algn="tl" rotWithShape="0">
                  <a:srgbClr val="000000"/>
                </a:outerShdw>
              </a:effectLst>
            </a:endParaRPr>
          </a:p>
        </p:txBody>
      </p:sp>
      <p:pic>
        <p:nvPicPr>
          <p:cNvPr id="14" name="Picture 7" descr="baby_moon"/>
          <p:cNvPicPr>
            <a:picLocks noChangeAspect="1" noChangeArrowheads="1" noCrop="1"/>
          </p:cNvPicPr>
          <p:nvPr/>
        </p:nvPicPr>
        <p:blipFill>
          <a:blip r:embed="rId8"/>
          <a:srcRect/>
          <a:stretch>
            <a:fillRect/>
          </a:stretch>
        </p:blipFill>
        <p:spPr bwMode="auto">
          <a:xfrm>
            <a:off x="7500958" y="428604"/>
            <a:ext cx="1500198" cy="1200196"/>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2000"/>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565448" y="3754441"/>
            <a:ext cx="7729566" cy="1839907"/>
          </a:xfrm>
        </p:spPr>
        <p:txBody>
          <a:bodyPr/>
          <a:lstStyle/>
          <a:p>
            <a:pPr algn="just">
              <a:buNone/>
            </a:pPr>
            <a:r>
              <a:rPr lang="fa-IR" b="1" dirty="0" smtClean="0"/>
              <a:t>تشکیل </a:t>
            </a:r>
            <a:r>
              <a:rPr lang="fa-IR" b="1" dirty="0" smtClean="0"/>
              <a:t>گروه های حمایت از مادران </a:t>
            </a:r>
            <a:r>
              <a:rPr lang="fa-IR" b="1" dirty="0" smtClean="0"/>
              <a:t>شیرده </a:t>
            </a:r>
            <a:r>
              <a:rPr lang="fa-IR" b="1" dirty="0" smtClean="0"/>
              <a:t>را پیگیری نمایند واطلاعاتی در مورد گروه های حامی </a:t>
            </a:r>
            <a:r>
              <a:rPr lang="fa-IR" b="1" dirty="0" smtClean="0"/>
              <a:t>و مراکز </a:t>
            </a:r>
            <a:r>
              <a:rPr lang="fa-IR" b="1" dirty="0" smtClean="0"/>
              <a:t>مشاوره شیر دهی در اختیار والدین قرار دهند.</a:t>
            </a:r>
          </a:p>
          <a:p>
            <a:endParaRPr lang="fa-IR" dirty="0"/>
          </a:p>
        </p:txBody>
      </p:sp>
      <p:pic>
        <p:nvPicPr>
          <p:cNvPr id="6146" name="Picture 2" descr="C:\Documents and Settings\windows xp\My Documents\My Pictures\hamayeshhhhhhhh.jpg"/>
          <p:cNvPicPr>
            <a:picLocks noChangeAspect="1" noChangeArrowheads="1"/>
          </p:cNvPicPr>
          <p:nvPr/>
        </p:nvPicPr>
        <p:blipFill>
          <a:blip r:embed="rId3"/>
          <a:srcRect/>
          <a:stretch>
            <a:fillRect/>
          </a:stretch>
        </p:blipFill>
        <p:spPr bwMode="auto">
          <a:xfrm>
            <a:off x="0" y="500042"/>
            <a:ext cx="4178309" cy="3133732"/>
          </a:xfrm>
          <a:prstGeom prst="rect">
            <a:avLst/>
          </a:prstGeom>
          <a:ln>
            <a:noFill/>
          </a:ln>
          <a:effectLst>
            <a:softEdge rad="112500"/>
          </a:effectLst>
        </p:spPr>
      </p:pic>
      <p:pic>
        <p:nvPicPr>
          <p:cNvPr id="6147" name="Picture 3" descr="C:\Documents and Settings\windows xp\My Documents\My Pictures\question.jpg"/>
          <p:cNvPicPr>
            <a:picLocks noChangeAspect="1" noChangeArrowheads="1"/>
          </p:cNvPicPr>
          <p:nvPr/>
        </p:nvPicPr>
        <p:blipFill>
          <a:blip r:embed="rId4"/>
          <a:srcRect/>
          <a:stretch>
            <a:fillRect/>
          </a:stretch>
        </p:blipFill>
        <p:spPr bwMode="auto">
          <a:xfrm>
            <a:off x="3571868" y="571480"/>
            <a:ext cx="858363" cy="1071570"/>
          </a:xfrm>
          <a:prstGeom prst="rect">
            <a:avLst/>
          </a:prstGeom>
          <a:ln>
            <a:noFill/>
          </a:ln>
          <a:effectLst>
            <a:softEdge rad="112500"/>
          </a:effectLst>
        </p:spPr>
      </p:pic>
      <p:pic>
        <p:nvPicPr>
          <p:cNvPr id="6" name="Picture 6" descr="baby_animation"/>
          <p:cNvPicPr>
            <a:picLocks noChangeAspect="1" noChangeArrowheads="1" noCrop="1"/>
          </p:cNvPicPr>
          <p:nvPr/>
        </p:nvPicPr>
        <p:blipFill>
          <a:blip r:embed="rId5"/>
          <a:srcRect/>
          <a:stretch>
            <a:fillRect/>
          </a:stretch>
        </p:blipFill>
        <p:spPr bwMode="auto">
          <a:xfrm>
            <a:off x="0" y="5715016"/>
            <a:ext cx="828104" cy="929504"/>
          </a:xfrm>
          <a:prstGeom prst="rect">
            <a:avLst/>
          </a:prstGeom>
          <a:noFill/>
        </p:spPr>
      </p:pic>
      <p:grpSp>
        <p:nvGrpSpPr>
          <p:cNvPr id="8" name="Group 7"/>
          <p:cNvGrpSpPr/>
          <p:nvPr/>
        </p:nvGrpSpPr>
        <p:grpSpPr>
          <a:xfrm>
            <a:off x="214282" y="142852"/>
            <a:ext cx="214314" cy="285752"/>
            <a:chOff x="152400" y="152400"/>
            <a:chExt cx="1066800" cy="1193800"/>
          </a:xfrm>
        </p:grpSpPr>
        <p:pic>
          <p:nvPicPr>
            <p:cNvPr id="9" name="Picture 3">
              <a:hlinkClick r:id="rId6" action="ppaction://program"/>
            </p:cNvPr>
            <p:cNvPicPr>
              <a:picLocks noChangeAspect="1" noChangeArrowheads="1"/>
            </p:cNvPicPr>
            <p:nvPr/>
          </p:nvPicPr>
          <p:blipFill>
            <a:blip r:embed="rId7" cstate="print"/>
            <a:srcRect/>
            <a:stretch>
              <a:fillRect/>
            </a:stretch>
          </p:blipFill>
          <p:spPr bwMode="auto">
            <a:xfrm>
              <a:off x="152400" y="152400"/>
              <a:ext cx="1066800" cy="944563"/>
            </a:xfrm>
            <a:prstGeom prst="rect">
              <a:avLst/>
            </a:prstGeom>
            <a:noFill/>
            <a:ln w="9525">
              <a:noFill/>
              <a:miter lim="800000"/>
              <a:headEnd/>
              <a:tailEnd/>
            </a:ln>
            <a:effectLst>
              <a:outerShdw dist="107763" dir="2700000" algn="ctr" rotWithShape="0">
                <a:schemeClr val="bg2">
                  <a:alpha val="50000"/>
                </a:schemeClr>
              </a:outerShdw>
            </a:effectLst>
          </p:spPr>
        </p:pic>
        <p:pic>
          <p:nvPicPr>
            <p:cNvPr id="10" name="Picture 5" descr="app_nav_popup_logo"/>
            <p:cNvPicPr>
              <a:picLocks noChangeAspect="1" noChangeArrowheads="1"/>
            </p:cNvPicPr>
            <p:nvPr/>
          </p:nvPicPr>
          <p:blipFill>
            <a:blip r:embed="rId8"/>
            <a:srcRect/>
            <a:stretch>
              <a:fillRect/>
            </a:stretch>
          </p:blipFill>
          <p:spPr bwMode="auto">
            <a:xfrm>
              <a:off x="152400" y="1066800"/>
              <a:ext cx="1066800" cy="279400"/>
            </a:xfrm>
            <a:prstGeom prst="rect">
              <a:avLst/>
            </a:prstGeom>
            <a:solidFill>
              <a:schemeClr val="bg2"/>
            </a:solidFill>
            <a:effectLst>
              <a:outerShdw dist="107763" dir="2700000" algn="ctr" rotWithShape="0">
                <a:schemeClr val="bg2">
                  <a:alpha val="50000"/>
                </a:schemeClr>
              </a:outerShdw>
            </a:effectLst>
          </p:spPr>
        </p:pic>
      </p:grpSp>
      <p:sp>
        <p:nvSpPr>
          <p:cNvPr id="11" name="Rectangle 10"/>
          <p:cNvSpPr/>
          <p:nvPr/>
        </p:nvSpPr>
        <p:spPr>
          <a:xfrm>
            <a:off x="6804248" y="3372163"/>
            <a:ext cx="1771537" cy="523220"/>
          </a:xfrm>
          <a:prstGeom prst="rect">
            <a:avLst/>
          </a:prstGeom>
          <a:noFill/>
        </p:spPr>
        <p:txBody>
          <a:bodyPr wrap="square" lIns="91440" tIns="45720" rIns="91440" bIns="45720">
            <a:spAutoFit/>
          </a:bodyPr>
          <a:lstStyle/>
          <a:p>
            <a:pPr algn="ctr"/>
            <a:r>
              <a:rPr lang="fa-IR" sz="2800" b="1" cap="none" spc="0" dirty="0" smtClean="0">
                <a:ln w="17780" cmpd="sng">
                  <a:solidFill>
                    <a:srgbClr val="FFFFFF"/>
                  </a:solidFill>
                  <a:prstDash val="solid"/>
                  <a:miter lim="800000"/>
                </a:ln>
                <a:solidFill>
                  <a:srgbClr val="FF0000"/>
                </a:solidFill>
                <a:effectLst>
                  <a:outerShdw blurRad="50800" algn="tl" rotWithShape="0">
                    <a:srgbClr val="000000"/>
                  </a:outerShdw>
                </a:effectLst>
              </a:rPr>
              <a:t>اقدام 10</a:t>
            </a:r>
            <a:endParaRPr lang="en-US" sz="2800" b="1" cap="none" spc="0" dirty="0">
              <a:ln w="17780" cmpd="sng">
                <a:solidFill>
                  <a:srgbClr val="FFFFFF"/>
                </a:solidFill>
                <a:prstDash val="solid"/>
                <a:miter lim="800000"/>
              </a:ln>
              <a:solidFill>
                <a:srgbClr val="FF0000"/>
              </a:solidFill>
              <a:effectLst>
                <a:outerShdw blurRad="50800" algn="tl" rotWithShape="0">
                  <a:srgbClr val="000000"/>
                </a:outerShdw>
              </a:effectLst>
            </a:endParaRPr>
          </a:p>
        </p:txBody>
      </p:sp>
      <p:pic>
        <p:nvPicPr>
          <p:cNvPr id="12" name="Picture 7" descr="baby_moon"/>
          <p:cNvPicPr>
            <a:picLocks noChangeAspect="1" noChangeArrowheads="1" noCrop="1"/>
          </p:cNvPicPr>
          <p:nvPr/>
        </p:nvPicPr>
        <p:blipFill>
          <a:blip r:embed="rId9"/>
          <a:srcRect/>
          <a:stretch>
            <a:fillRect/>
          </a:stretch>
        </p:blipFill>
        <p:spPr bwMode="auto">
          <a:xfrm>
            <a:off x="7500958" y="666072"/>
            <a:ext cx="1500198" cy="1397892"/>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2000"/>
            <a:lum/>
          </a:blip>
          <a:srcRect/>
          <a:stretch>
            <a:fillRect t="-42000" b="-42000"/>
          </a:stretch>
        </a:blip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ar-SA" dirty="0" smtClean="0">
                <a:solidFill>
                  <a:srgbClr val="FFFFCC"/>
                </a:solidFill>
                <a:effectLst>
                  <a:outerShdw blurRad="38100" dist="38100" dir="2700000" algn="tl">
                    <a:srgbClr val="000000"/>
                  </a:outerShdw>
                </a:effectLst>
                <a:latin typeface="Tahoma" pitchFamily="34" charset="0"/>
                <a:cs typeface="Homa" pitchFamily="2" charset="-78"/>
              </a:rPr>
              <a:t>دستورالعمل ترويج تغذيه با شيرمادر</a:t>
            </a:r>
            <a:endParaRPr lang="fa-IR" dirty="0"/>
          </a:p>
        </p:txBody>
      </p:sp>
      <p:sp>
        <p:nvSpPr>
          <p:cNvPr id="5" name="Content Placeholder 4"/>
          <p:cNvSpPr>
            <a:spLocks noGrp="1"/>
          </p:cNvSpPr>
          <p:nvPr>
            <p:ph sz="half" idx="1"/>
          </p:nvPr>
        </p:nvSpPr>
        <p:spPr/>
        <p:txBody>
          <a:bodyPr>
            <a:normAutofit fontScale="92500"/>
          </a:bodyPr>
          <a:lstStyle/>
          <a:p>
            <a:pPr marL="609600" indent="-609600">
              <a:lnSpc>
                <a:spcPct val="90000"/>
              </a:lnSpc>
              <a:buClr>
                <a:srgbClr val="6CA6AC"/>
              </a:buClr>
              <a:buFont typeface="Monotype Sorts" pitchFamily="2" charset="2"/>
              <a:buAutoNum type="arabicPeriod"/>
            </a:pPr>
            <a:r>
              <a:rPr lang="ar-SA" dirty="0" smtClean="0">
                <a:solidFill>
                  <a:srgbClr val="E1EBE7"/>
                </a:solidFill>
                <a:effectLst>
                  <a:outerShdw blurRad="38100" dist="38100" dir="2700000" algn="tl">
                    <a:srgbClr val="000000"/>
                  </a:outerShdw>
                </a:effectLst>
                <a:cs typeface="Traffic" pitchFamily="2" charset="-78"/>
              </a:rPr>
              <a:t>سياست ترويج تغذيه باشيرمادر </a:t>
            </a:r>
            <a:endParaRPr lang="fa-IR" dirty="0" smtClean="0">
              <a:solidFill>
                <a:srgbClr val="E1EBE7"/>
              </a:solidFill>
              <a:effectLst>
                <a:outerShdw blurRad="38100" dist="38100" dir="2700000" algn="tl">
                  <a:srgbClr val="000000"/>
                </a:outerShdw>
              </a:effectLst>
              <a:cs typeface="Traffic" pitchFamily="2" charset="-78"/>
            </a:endParaRPr>
          </a:p>
          <a:p>
            <a:pPr marL="609600" indent="-609600">
              <a:lnSpc>
                <a:spcPct val="90000"/>
              </a:lnSpc>
              <a:buClr>
                <a:srgbClr val="6CA6AC"/>
              </a:buClr>
              <a:buFont typeface="Monotype Sorts" pitchFamily="2" charset="2"/>
              <a:buAutoNum type="arabicPeriod"/>
            </a:pPr>
            <a:r>
              <a:rPr lang="fa-IR" dirty="0" smtClean="0">
                <a:solidFill>
                  <a:srgbClr val="E1EBE7"/>
                </a:solidFill>
                <a:effectLst>
                  <a:outerShdw blurRad="38100" dist="38100" dir="2700000" algn="tl">
                    <a:srgbClr val="000000"/>
                  </a:outerShdw>
                </a:effectLst>
                <a:cs typeface="Traffic" pitchFamily="2" charset="-78"/>
              </a:rPr>
              <a:t>آموزش کليه کارکنان</a:t>
            </a:r>
          </a:p>
          <a:p>
            <a:pPr marL="609600" indent="-609600">
              <a:lnSpc>
                <a:spcPct val="90000"/>
              </a:lnSpc>
              <a:buClr>
                <a:srgbClr val="6CA6AC"/>
              </a:buClr>
              <a:buFont typeface="Monotype Sorts" pitchFamily="2" charset="2"/>
              <a:buAutoNum type="arabicPeriod"/>
            </a:pPr>
            <a:r>
              <a:rPr lang="fa-IR" dirty="0" smtClean="0">
                <a:solidFill>
                  <a:srgbClr val="E1EBE7"/>
                </a:solidFill>
                <a:effectLst>
                  <a:outerShdw blurRad="38100" dist="38100" dir="2700000" algn="tl">
                    <a:srgbClr val="000000"/>
                  </a:outerShdw>
                </a:effectLst>
                <a:cs typeface="Traffic" pitchFamily="2" charset="-78"/>
              </a:rPr>
              <a:t>آموزش زنان باردار</a:t>
            </a:r>
          </a:p>
          <a:p>
            <a:pPr marL="609600" indent="-609600">
              <a:lnSpc>
                <a:spcPct val="90000"/>
              </a:lnSpc>
              <a:buClr>
                <a:srgbClr val="6CA6AC"/>
              </a:buClr>
              <a:buFont typeface="Monotype Sorts" pitchFamily="2" charset="2"/>
              <a:buAutoNum type="arabicPeriod"/>
            </a:pPr>
            <a:r>
              <a:rPr lang="fa-IR" dirty="0" smtClean="0">
                <a:solidFill>
                  <a:srgbClr val="E1EBE7"/>
                </a:solidFill>
                <a:effectLst>
                  <a:outerShdw blurRad="38100" dist="38100" dir="2700000" algn="tl">
                    <a:srgbClr val="000000"/>
                  </a:outerShdw>
                </a:effectLst>
                <a:cs typeface="Traffic" pitchFamily="2" charset="-78"/>
              </a:rPr>
              <a:t>شروع بموقع </a:t>
            </a:r>
            <a:r>
              <a:rPr lang="ar-SA" dirty="0" smtClean="0">
                <a:solidFill>
                  <a:srgbClr val="E1EBE7"/>
                </a:solidFill>
                <a:effectLst>
                  <a:outerShdw blurRad="38100" dist="38100" dir="2700000" algn="tl">
                    <a:srgbClr val="000000"/>
                  </a:outerShdw>
                </a:effectLst>
                <a:cs typeface="Traffic" pitchFamily="2" charset="-78"/>
              </a:rPr>
              <a:t>تغذيه باشيرمادر</a:t>
            </a:r>
            <a:r>
              <a:rPr lang="fa-IR" dirty="0" smtClean="0">
                <a:solidFill>
                  <a:srgbClr val="E1EBE7"/>
                </a:solidFill>
                <a:effectLst>
                  <a:outerShdw blurRad="38100" dist="38100" dir="2700000" algn="tl">
                    <a:srgbClr val="000000"/>
                  </a:outerShdw>
                </a:effectLst>
                <a:cs typeface="Traffic" pitchFamily="2" charset="-78"/>
              </a:rPr>
              <a:t> </a:t>
            </a:r>
          </a:p>
          <a:p>
            <a:pPr marL="609600" indent="-609600">
              <a:lnSpc>
                <a:spcPct val="90000"/>
              </a:lnSpc>
              <a:buClr>
                <a:srgbClr val="6CA6AC"/>
              </a:buClr>
              <a:buFont typeface="Monotype Sorts" pitchFamily="2" charset="2"/>
              <a:buAutoNum type="arabicPeriod"/>
            </a:pPr>
            <a:r>
              <a:rPr lang="fa-IR" dirty="0" smtClean="0">
                <a:solidFill>
                  <a:srgbClr val="E1EBE7"/>
                </a:solidFill>
                <a:effectLst>
                  <a:outerShdw blurRad="38100" dist="38100" dir="2700000" algn="tl">
                    <a:srgbClr val="000000"/>
                  </a:outerShdw>
                </a:effectLst>
                <a:cs typeface="Traffic" pitchFamily="2" charset="-78"/>
              </a:rPr>
              <a:t>آموزش مادران در مورد چگونگی شيردهی</a:t>
            </a:r>
          </a:p>
          <a:p>
            <a:pPr marL="609600" indent="-609600">
              <a:lnSpc>
                <a:spcPct val="90000"/>
              </a:lnSpc>
              <a:buClr>
                <a:srgbClr val="6CA6AC"/>
              </a:buClr>
              <a:buFont typeface="Monotype Sorts" pitchFamily="2" charset="2"/>
              <a:buAutoNum type="arabicPeriod"/>
            </a:pPr>
            <a:r>
              <a:rPr lang="fa-IR" dirty="0" smtClean="0">
                <a:solidFill>
                  <a:srgbClr val="E1EBE7"/>
                </a:solidFill>
                <a:effectLst>
                  <a:outerShdw blurRad="38100" dist="38100" dir="2700000" algn="tl">
                    <a:srgbClr val="000000"/>
                  </a:outerShdw>
                </a:effectLst>
                <a:cs typeface="Traffic" pitchFamily="2" charset="-78"/>
              </a:rPr>
              <a:t>تغذيه انحصاری با شيرمادر</a:t>
            </a:r>
          </a:p>
          <a:p>
            <a:pPr marL="609600" indent="-609600">
              <a:lnSpc>
                <a:spcPct val="90000"/>
              </a:lnSpc>
              <a:buClr>
                <a:srgbClr val="6CA6AC"/>
              </a:buClr>
              <a:buFont typeface="Monotype Sorts" pitchFamily="2" charset="2"/>
              <a:buAutoNum type="arabicPeriod"/>
            </a:pPr>
            <a:r>
              <a:rPr lang="fa-IR" dirty="0" smtClean="0">
                <a:solidFill>
                  <a:srgbClr val="E1EBE7"/>
                </a:solidFill>
                <a:effectLst>
                  <a:outerShdw blurRad="38100" dist="38100" dir="2700000" algn="tl">
                    <a:srgbClr val="000000"/>
                  </a:outerShdw>
                </a:effectLst>
                <a:cs typeface="Traffic" pitchFamily="2" charset="-78"/>
              </a:rPr>
              <a:t>هم اتاقی مادر ونوزاد</a:t>
            </a:r>
          </a:p>
          <a:p>
            <a:pPr marL="609600" indent="-609600">
              <a:lnSpc>
                <a:spcPct val="90000"/>
              </a:lnSpc>
              <a:buClr>
                <a:srgbClr val="6CA6AC"/>
              </a:buClr>
              <a:buFont typeface="Monotype Sorts" pitchFamily="2" charset="2"/>
              <a:buAutoNum type="arabicPeriod"/>
            </a:pPr>
            <a:r>
              <a:rPr lang="fa-IR" dirty="0" smtClean="0">
                <a:solidFill>
                  <a:srgbClr val="E1EBE7"/>
                </a:solidFill>
                <a:effectLst>
                  <a:outerShdw blurRad="38100" dist="38100" dir="2700000" algn="tl">
                    <a:srgbClr val="000000"/>
                  </a:outerShdw>
                </a:effectLst>
                <a:cs typeface="Traffic" pitchFamily="2" charset="-78"/>
              </a:rPr>
              <a:t>تغذيه شيرخوار بر حسب تقاضا</a:t>
            </a:r>
          </a:p>
          <a:p>
            <a:pPr marL="609600" indent="-609600">
              <a:lnSpc>
                <a:spcPct val="90000"/>
              </a:lnSpc>
              <a:buClr>
                <a:srgbClr val="6CA6AC"/>
              </a:buClr>
              <a:buFont typeface="Monotype Sorts" pitchFamily="2" charset="2"/>
              <a:buAutoNum type="arabicPeriod"/>
            </a:pPr>
            <a:r>
              <a:rPr lang="fa-IR" dirty="0" smtClean="0">
                <a:solidFill>
                  <a:srgbClr val="E1EBE7"/>
                </a:solidFill>
                <a:effectLst>
                  <a:outerShdw blurRad="38100" dist="38100" dir="2700000" algn="tl">
                    <a:srgbClr val="000000"/>
                  </a:outerShdw>
                </a:effectLst>
                <a:cs typeface="Traffic" pitchFamily="2" charset="-78"/>
              </a:rPr>
              <a:t>عدم استفاده از شيشه و پستانک</a:t>
            </a:r>
          </a:p>
          <a:p>
            <a:pPr marL="609600" indent="-609600">
              <a:lnSpc>
                <a:spcPct val="90000"/>
              </a:lnSpc>
              <a:buClr>
                <a:srgbClr val="6CA6AC"/>
              </a:buClr>
              <a:buFont typeface="Monotype Sorts" pitchFamily="2" charset="2"/>
              <a:buAutoNum type="arabicPeriod"/>
            </a:pPr>
            <a:r>
              <a:rPr lang="fa-IR" dirty="0" smtClean="0">
                <a:solidFill>
                  <a:srgbClr val="E1EBE7"/>
                </a:solidFill>
                <a:effectLst>
                  <a:outerShdw blurRad="38100" dist="38100" dir="2700000" algn="tl">
                    <a:srgbClr val="000000"/>
                  </a:outerShdw>
                </a:effectLst>
                <a:cs typeface="Traffic" pitchFamily="2" charset="-78"/>
              </a:rPr>
              <a:t>حمايت از مادران</a:t>
            </a:r>
            <a:endParaRPr lang="en-US" dirty="0" smtClean="0">
              <a:solidFill>
                <a:srgbClr val="E1EBE7"/>
              </a:solidFill>
              <a:effectLst>
                <a:outerShdw blurRad="38100" dist="38100" dir="2700000" algn="tl">
                  <a:srgbClr val="000000"/>
                </a:outerShdw>
              </a:effectLst>
              <a:cs typeface="Traffic" pitchFamily="2" charset="-78"/>
            </a:endParaRPr>
          </a:p>
          <a:p>
            <a:endParaRPr lang="fa-IR" dirty="0"/>
          </a:p>
        </p:txBody>
      </p:sp>
      <p:pic>
        <p:nvPicPr>
          <p:cNvPr id="8" name="Picture 5" descr="fat picasso colour small"/>
          <p:cNvPicPr>
            <a:picLocks noGrp="1" noChangeAspect="1" noChangeArrowheads="1"/>
          </p:cNvPicPr>
          <p:nvPr>
            <p:ph sz="half" idx="2"/>
          </p:nvPr>
        </p:nvPicPr>
        <p:blipFill>
          <a:blip r:embed="rId3"/>
          <a:srcRect/>
          <a:stretch>
            <a:fillRect/>
          </a:stretch>
        </p:blipFill>
        <p:spPr bwMode="auto">
          <a:xfrm>
            <a:off x="5221304" y="1606767"/>
            <a:ext cx="3208347" cy="4108249"/>
          </a:xfrm>
          <a:prstGeom prst="rect">
            <a:avLst/>
          </a:prstGeom>
          <a:noFill/>
          <a:ln w="76200">
            <a:solidFill>
              <a:srgbClr val="354959"/>
            </a:solidFill>
            <a:miter lim="800000"/>
            <a:headEnd/>
            <a:tailEnd/>
          </a:ln>
          <a:effectLst>
            <a:outerShdw dist="35921" dir="2700000" algn="ctr" rotWithShape="0">
              <a:srgbClr val="000000"/>
            </a:outerShdw>
          </a:effectLst>
        </p:spPr>
      </p:pic>
      <p:pic>
        <p:nvPicPr>
          <p:cNvPr id="7" name="Picture 4" descr="MaChun_BabySleepSmall"/>
          <p:cNvPicPr>
            <a:picLocks noChangeAspect="1" noChangeArrowheads="1"/>
          </p:cNvPicPr>
          <p:nvPr/>
        </p:nvPicPr>
        <p:blipFill>
          <a:blip r:embed="rId4"/>
          <a:srcRect/>
          <a:stretch>
            <a:fillRect/>
          </a:stretch>
        </p:blipFill>
        <p:spPr bwMode="auto">
          <a:xfrm>
            <a:off x="-180528" y="-99392"/>
            <a:ext cx="9144000" cy="6858000"/>
          </a:xfrm>
          <a:prstGeom prst="rect">
            <a:avLst/>
          </a:prstGeom>
          <a:noFill/>
        </p:spPr>
      </p:pic>
      <p:sp>
        <p:nvSpPr>
          <p:cNvPr id="2" name="TextBox 1"/>
          <p:cNvSpPr txBox="1"/>
          <p:nvPr/>
        </p:nvSpPr>
        <p:spPr>
          <a:xfrm>
            <a:off x="608956" y="4653136"/>
            <a:ext cx="6120680" cy="646331"/>
          </a:xfrm>
          <a:prstGeom prst="rect">
            <a:avLst/>
          </a:prstGeom>
          <a:noFill/>
        </p:spPr>
        <p:txBody>
          <a:bodyPr wrap="square" rtlCol="0">
            <a:spAutoFit/>
          </a:bodyPr>
          <a:lstStyle/>
          <a:p>
            <a:r>
              <a:rPr lang="fa-IR" sz="3600" b="1" dirty="0" smtClean="0">
                <a:solidFill>
                  <a:srgbClr val="FF0000"/>
                </a:solidFill>
              </a:rPr>
              <a:t>با تشکر </a:t>
            </a:r>
            <a:r>
              <a:rPr lang="fa-IR" sz="3600" b="1" dirty="0" smtClean="0">
                <a:solidFill>
                  <a:srgbClr val="FF0000"/>
                </a:solidFill>
              </a:rPr>
              <a:t>از </a:t>
            </a:r>
            <a:r>
              <a:rPr lang="fa-IR" sz="3600" b="1" dirty="0" smtClean="0">
                <a:solidFill>
                  <a:srgbClr val="FF0000"/>
                </a:solidFill>
              </a:rPr>
              <a:t>توجه شما</a:t>
            </a:r>
            <a:endParaRPr lang="en-US" sz="3600" b="1" dirty="0">
              <a:solidFill>
                <a:srgbClr val="FF0000"/>
              </a:solidFill>
            </a:endParaRPr>
          </a:p>
        </p:txBody>
      </p:sp>
      <p:pic>
        <p:nvPicPr>
          <p:cNvPr id="9" name="Picture 7" descr="baby_moon"/>
          <p:cNvPicPr>
            <a:picLocks noChangeAspect="1" noChangeArrowheads="1" noCrop="1"/>
          </p:cNvPicPr>
          <p:nvPr/>
        </p:nvPicPr>
        <p:blipFill>
          <a:blip r:embed="rId5"/>
          <a:srcRect/>
          <a:stretch>
            <a:fillRect/>
          </a:stretch>
        </p:blipFill>
        <p:spPr bwMode="auto">
          <a:xfrm>
            <a:off x="7002716" y="274638"/>
            <a:ext cx="1500198" cy="163536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9"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trips(upLeft)">
                                      <p:cBhvr>
                                        <p:cTn id="7" dur="5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1619672" y="1124744"/>
            <a:ext cx="6480720" cy="2069547"/>
          </a:xfrm>
          <a:prstGeom prst="rect">
            <a:avLst/>
          </a:prstGeom>
          <a:noFill/>
        </p:spPr>
        <p:txBody>
          <a:bodyPr wrap="none" lIns="91440" tIns="45720" rIns="91440" bIns="45720">
            <a:prstTxWarp prst="textStop">
              <a:avLst/>
            </a:prstTxWarp>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fa-IR" sz="32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دستورالعمل کشوری</a:t>
            </a:r>
          </a:p>
          <a:p>
            <a:pPr algn="ctr"/>
            <a:r>
              <a:rPr lang="fa-IR" sz="32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ترويج تغذيه با شير مادر</a:t>
            </a:r>
          </a:p>
          <a:p>
            <a:pPr algn="ctr"/>
            <a:r>
              <a:rPr lang="fa-IR" sz="32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در </a:t>
            </a:r>
            <a:r>
              <a:rPr lang="fa-IR" sz="32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بیمارستان های </a:t>
            </a:r>
            <a:r>
              <a:rPr lang="fa-IR" sz="32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دوستدار کودک</a:t>
            </a:r>
          </a:p>
          <a:p>
            <a:pPr algn="ctr"/>
            <a:r>
              <a:rPr lang="fa-IR" sz="32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(ده اقدام)</a:t>
            </a:r>
            <a:endParaRPr lang="en-US" sz="32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5" name="Rectangle 4"/>
          <p:cNvSpPr/>
          <p:nvPr/>
        </p:nvSpPr>
        <p:spPr>
          <a:xfrm>
            <a:off x="1806086" y="4365104"/>
            <a:ext cx="5218096" cy="830997"/>
          </a:xfrm>
          <a:prstGeom prst="rect">
            <a:avLst/>
          </a:prstGeom>
          <a:noFill/>
        </p:spPr>
        <p:txBody>
          <a:bodyPr wrap="none" lIns="91440" tIns="45720" rIns="91440" bIns="45720">
            <a:spAutoFit/>
          </a:bodyPr>
          <a:lstStyle/>
          <a:p>
            <a:pPr algn="ctr"/>
            <a:r>
              <a:rPr lang="fa-IR" sz="24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دکتر توکلی کیا</a:t>
            </a:r>
          </a:p>
          <a:p>
            <a:pPr algn="ctr"/>
            <a:r>
              <a:rPr lang="fa-IR" sz="24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سرپرست مدیریت جوانی جمعیت و سلامت خانواده</a:t>
            </a:r>
            <a:endParaRPr lang="en-US"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94122"/>
          </a:xfrm>
        </p:spPr>
        <p:txBody>
          <a:bodyPr>
            <a:normAutofit fontScale="90000"/>
          </a:bodyPr>
          <a:lstStyle/>
          <a:p>
            <a:r>
              <a:rPr lang="fa-IR" b="1" dirty="0" smtClean="0"/>
              <a:t>لوح </a:t>
            </a:r>
            <a:r>
              <a:rPr lang="fa-IR" b="1" dirty="0" smtClean="0"/>
              <a:t>بیمارستان های </a:t>
            </a:r>
            <a:r>
              <a:rPr lang="fa-IR" b="1" dirty="0" smtClean="0"/>
              <a:t>دوستدار کودک</a:t>
            </a:r>
            <a:br>
              <a:rPr lang="fa-IR" b="1" dirty="0" smtClean="0"/>
            </a:br>
            <a:r>
              <a:rPr lang="fa-IR" b="1" dirty="0" smtClean="0"/>
              <a:t>(</a:t>
            </a:r>
            <a:r>
              <a:rPr lang="fa-IR" sz="3200" b="1" dirty="0" smtClean="0"/>
              <a:t>پیش </a:t>
            </a:r>
            <a:r>
              <a:rPr lang="fa-IR" sz="3200" b="1" dirty="0" smtClean="0"/>
              <a:t>نیاز لوح </a:t>
            </a:r>
            <a:r>
              <a:rPr lang="fa-IR" sz="3200" b="1" dirty="0" smtClean="0"/>
              <a:t>دوستدار مادر)</a:t>
            </a:r>
            <a:endParaRPr lang="en-US" b="1" dirty="0"/>
          </a:p>
        </p:txBody>
      </p:sp>
      <p:pic>
        <p:nvPicPr>
          <p:cNvPr id="4" name="Content Placeholder 3"/>
          <p:cNvPicPr>
            <a:picLocks noGrp="1"/>
          </p:cNvPicPr>
          <p:nvPr>
            <p:ph idx="1"/>
          </p:nvPr>
        </p:nvPicPr>
        <p:blipFill rotWithShape="1">
          <a:blip r:embed="rId2"/>
          <a:srcRect l="30495" t="37317" r="49371" b="13415"/>
          <a:stretch/>
        </p:blipFill>
        <p:spPr bwMode="auto">
          <a:xfrm>
            <a:off x="1835696" y="1700808"/>
            <a:ext cx="5472607" cy="496369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5991703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579296" cy="1143000"/>
          </a:xfrm>
        </p:spPr>
        <p:txBody>
          <a:bodyPr>
            <a:normAutofit fontScale="90000"/>
          </a:bodyPr>
          <a:lstStyle/>
          <a:p>
            <a:r>
              <a:rPr lang="fa-IR" sz="2700" dirty="0" smtClean="0">
                <a:solidFill>
                  <a:srgbClr val="00B050"/>
                </a:solidFill>
              </a:rPr>
              <a:t>پوستر دستورالعمل ترویج تغذیه با شیرمادردر بیمارستان های دوستدار کودک</a:t>
            </a:r>
            <a:r>
              <a:rPr lang="fa-IR" sz="3200" dirty="0" smtClean="0"/>
              <a:t/>
            </a:r>
            <a:br>
              <a:rPr lang="fa-IR" sz="3200" dirty="0" smtClean="0"/>
            </a:br>
            <a:r>
              <a:rPr lang="fa-IR" sz="2200" dirty="0" smtClean="0">
                <a:solidFill>
                  <a:srgbClr val="FF0000"/>
                </a:solidFill>
              </a:rPr>
              <a:t>پوستر 10 اقدام </a:t>
            </a:r>
            <a:endParaRPr lang="en-US" sz="2200" dirty="0">
              <a:solidFill>
                <a:srgbClr val="FF0000"/>
              </a:solidFill>
            </a:endParaRPr>
          </a:p>
        </p:txBody>
      </p:sp>
      <p:pic>
        <p:nvPicPr>
          <p:cNvPr id="4" name="Content Placeholder 3"/>
          <p:cNvPicPr>
            <a:picLocks noGrp="1"/>
          </p:cNvPicPr>
          <p:nvPr>
            <p:ph idx="1"/>
          </p:nvPr>
        </p:nvPicPr>
        <p:blipFill rotWithShape="1">
          <a:blip r:embed="rId2"/>
          <a:srcRect l="46337" t="23277" r="27675" b="6884"/>
          <a:stretch/>
        </p:blipFill>
        <p:spPr bwMode="auto">
          <a:xfrm>
            <a:off x="457201" y="1556792"/>
            <a:ext cx="4906888" cy="4925144"/>
          </a:xfrm>
          <a:prstGeom prst="rect">
            <a:avLst/>
          </a:prstGeom>
          <a:ln>
            <a:noFill/>
          </a:ln>
          <a:extLst>
            <a:ext uri="{53640926-AAD7-44D8-BBD7-CCE9431645EC}">
              <a14:shadowObscured xmlns:a14="http://schemas.microsoft.com/office/drawing/2010/main"/>
            </a:ext>
          </a:extLst>
        </p:spPr>
      </p:pic>
      <p:sp>
        <p:nvSpPr>
          <p:cNvPr id="5" name="TextBox 4"/>
          <p:cNvSpPr txBox="1"/>
          <p:nvPr/>
        </p:nvSpPr>
        <p:spPr>
          <a:xfrm>
            <a:off x="5508104" y="2204864"/>
            <a:ext cx="3240360" cy="341632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fa-IR" b="1" dirty="0" smtClean="0">
                <a:solidFill>
                  <a:srgbClr val="00B050"/>
                </a:solidFill>
              </a:rPr>
              <a:t>خلاصه 10 اقدام</a:t>
            </a:r>
          </a:p>
          <a:p>
            <a:r>
              <a:rPr lang="fa-IR" b="1" dirty="0" smtClean="0"/>
              <a:t>1- نصب </a:t>
            </a:r>
            <a:r>
              <a:rPr lang="fa-IR" b="1" dirty="0" smtClean="0"/>
              <a:t>سیاست</a:t>
            </a:r>
          </a:p>
          <a:p>
            <a:r>
              <a:rPr lang="fa-IR" b="1" dirty="0" smtClean="0"/>
              <a:t>2- آموزش </a:t>
            </a:r>
            <a:r>
              <a:rPr lang="fa-IR" b="1" dirty="0" smtClean="0"/>
              <a:t>و ایجاد مهارت در کارکنان</a:t>
            </a:r>
          </a:p>
          <a:p>
            <a:r>
              <a:rPr lang="fa-IR" b="1" dirty="0" smtClean="0"/>
              <a:t>3- آموزش </a:t>
            </a:r>
            <a:r>
              <a:rPr lang="fa-IR" b="1" dirty="0" smtClean="0"/>
              <a:t>مادران باردار</a:t>
            </a:r>
          </a:p>
          <a:p>
            <a:r>
              <a:rPr lang="fa-IR" b="1" dirty="0" smtClean="0"/>
              <a:t>4- اجرای </a:t>
            </a:r>
            <a:r>
              <a:rPr lang="fa-IR" b="1" dirty="0" smtClean="0"/>
              <a:t>تماس پوست با پوست</a:t>
            </a:r>
          </a:p>
          <a:p>
            <a:r>
              <a:rPr lang="fa-IR" b="1" dirty="0" smtClean="0"/>
              <a:t>5- تداوم </a:t>
            </a:r>
            <a:r>
              <a:rPr lang="fa-IR" b="1" dirty="0" smtClean="0"/>
              <a:t>شیردهی</a:t>
            </a:r>
          </a:p>
          <a:p>
            <a:r>
              <a:rPr lang="fa-IR" b="1" dirty="0" smtClean="0"/>
              <a:t>6- شش ماه </a:t>
            </a:r>
            <a:r>
              <a:rPr lang="fa-IR" b="1" dirty="0" smtClean="0"/>
              <a:t>فقط شیرمادر</a:t>
            </a:r>
          </a:p>
          <a:p>
            <a:r>
              <a:rPr lang="fa-IR" b="1" dirty="0" smtClean="0"/>
              <a:t>7- هم </a:t>
            </a:r>
            <a:r>
              <a:rPr lang="fa-IR" b="1" dirty="0" smtClean="0"/>
              <a:t>اتاقی مادر و نوزاد</a:t>
            </a:r>
          </a:p>
          <a:p>
            <a:r>
              <a:rPr lang="fa-IR" b="1" dirty="0" smtClean="0"/>
              <a:t>8- شیردهی </a:t>
            </a:r>
            <a:r>
              <a:rPr lang="fa-IR" b="1" dirty="0" smtClean="0"/>
              <a:t>براساس میل و تقاضای شیرخوار</a:t>
            </a:r>
          </a:p>
          <a:p>
            <a:r>
              <a:rPr lang="fa-IR" b="1" dirty="0" smtClean="0"/>
              <a:t>9- نه </a:t>
            </a:r>
            <a:r>
              <a:rPr lang="fa-IR" b="1" dirty="0" smtClean="0"/>
              <a:t>به شیشه شیر و پستانک</a:t>
            </a:r>
          </a:p>
          <a:p>
            <a:r>
              <a:rPr lang="fa-IR" b="1" dirty="0" smtClean="0"/>
              <a:t>10- تشکیل </a:t>
            </a:r>
            <a:r>
              <a:rPr lang="fa-IR" b="1" dirty="0" smtClean="0"/>
              <a:t>گروه های حامی</a:t>
            </a:r>
            <a:endParaRPr lang="en-US" b="1" dirty="0"/>
          </a:p>
        </p:txBody>
      </p:sp>
    </p:spTree>
    <p:extLst>
      <p:ext uri="{BB962C8B-B14F-4D97-AF65-F5344CB8AC3E}">
        <p14:creationId xmlns:p14="http://schemas.microsoft.com/office/powerpoint/2010/main" val="10778512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6000"/>
            <a:lum/>
          </a:blip>
          <a:srcRect/>
          <a:stretch>
            <a:fillRect l="-2000" r="-2000"/>
          </a:stretch>
        </a:blipFill>
        <a:effectLst/>
      </p:bgPr>
    </p:bg>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a:xfrm>
            <a:off x="0" y="1149523"/>
            <a:ext cx="8229600" cy="1143000"/>
          </a:xfrm>
        </p:spPr>
        <p:txBody>
          <a:bodyPr>
            <a:normAutofit fontScale="90000"/>
          </a:bodyPr>
          <a:lstStyle/>
          <a:p>
            <a:r>
              <a:rPr lang="fa-IR" sz="3600" dirty="0" smtClean="0">
                <a:solidFill>
                  <a:srgbClr val="FF0066"/>
                </a:solidFill>
                <a:cs typeface="B Titr" pitchFamily="2" charset="-78"/>
              </a:rPr>
              <a:t>هدف از </a:t>
            </a:r>
            <a:r>
              <a:rPr lang="fa-IR" sz="3600" dirty="0">
                <a:solidFill>
                  <a:srgbClr val="FF0066"/>
                </a:solidFill>
                <a:cs typeface="B Titr" pitchFamily="2" charset="-78"/>
              </a:rPr>
              <a:t>برگزاری دوره آموزشي 36 ساعته پزشکان</a:t>
            </a:r>
            <a:r>
              <a:rPr lang="fa-IR" sz="3600" dirty="0" smtClean="0">
                <a:solidFill>
                  <a:srgbClr val="FF0066"/>
                </a:solidFill>
                <a:cs typeface="B Titr" pitchFamily="2" charset="-78"/>
              </a:rPr>
              <a:t>:</a:t>
            </a:r>
            <a:endParaRPr lang="en-US" sz="3600" dirty="0" smtClean="0">
              <a:solidFill>
                <a:srgbClr val="FF0066"/>
              </a:solidFill>
              <a:cs typeface="B Titr" pitchFamily="2" charset="-78"/>
            </a:endParaRPr>
          </a:p>
        </p:txBody>
      </p:sp>
      <p:sp>
        <p:nvSpPr>
          <p:cNvPr id="4100" name="Rectangle 3"/>
          <p:cNvSpPr>
            <a:spLocks noGrp="1" noChangeArrowheads="1"/>
          </p:cNvSpPr>
          <p:nvPr>
            <p:ph type="body" idx="1"/>
          </p:nvPr>
        </p:nvSpPr>
        <p:spPr>
          <a:xfrm>
            <a:off x="535753" y="2370500"/>
            <a:ext cx="8229600" cy="3629025"/>
          </a:xfrm>
        </p:spPr>
        <p:txBody>
          <a:bodyPr/>
          <a:lstStyle/>
          <a:p>
            <a:pPr algn="ctr">
              <a:lnSpc>
                <a:spcPct val="150000"/>
              </a:lnSpc>
              <a:buNone/>
            </a:pPr>
            <a:r>
              <a:rPr lang="fa-IR" sz="3600" b="1" dirty="0"/>
              <a:t>ارتقای دانش، نگرش و مهارت پزشکان در خصوص تغذیه با شیر مادر در بخش </a:t>
            </a:r>
            <a:r>
              <a:rPr lang="fa-IR" sz="3600" b="1" dirty="0" smtClean="0"/>
              <a:t>بهداشت</a:t>
            </a:r>
            <a:r>
              <a:rPr lang="fa-IR" sz="2800" dirty="0"/>
              <a:t/>
            </a:r>
            <a:br>
              <a:rPr lang="fa-IR" sz="2800" dirty="0"/>
            </a:br>
            <a:endParaRPr lang="en-US" sz="2800" dirty="0" smtClean="0">
              <a:cs typeface="B Titr" pitchFamily="2" charset="-78"/>
            </a:endParaRPr>
          </a:p>
        </p:txBody>
      </p:sp>
      <p:pic>
        <p:nvPicPr>
          <p:cNvPr id="7" name="Picture 7" descr="baby_moon"/>
          <p:cNvPicPr>
            <a:picLocks noChangeAspect="1" noChangeArrowheads="1" noCrop="1"/>
          </p:cNvPicPr>
          <p:nvPr/>
        </p:nvPicPr>
        <p:blipFill>
          <a:blip r:embed="rId3"/>
          <a:srcRect/>
          <a:stretch>
            <a:fillRect/>
          </a:stretch>
        </p:blipFill>
        <p:spPr bwMode="auto">
          <a:xfrm>
            <a:off x="7833349" y="714356"/>
            <a:ext cx="1310651" cy="1428735"/>
          </a:xfrm>
          <a:prstGeom prst="rect">
            <a:avLst/>
          </a:prstGeom>
          <a:noFill/>
        </p:spPr>
      </p:pic>
      <p:grpSp>
        <p:nvGrpSpPr>
          <p:cNvPr id="8" name="Group 7"/>
          <p:cNvGrpSpPr/>
          <p:nvPr/>
        </p:nvGrpSpPr>
        <p:grpSpPr>
          <a:xfrm>
            <a:off x="285720" y="214290"/>
            <a:ext cx="500066" cy="857256"/>
            <a:chOff x="152400" y="152400"/>
            <a:chExt cx="1066800" cy="1193800"/>
          </a:xfrm>
        </p:grpSpPr>
        <p:pic>
          <p:nvPicPr>
            <p:cNvPr id="9" name="Picture 3">
              <a:hlinkClick r:id="rId4" action="ppaction://program"/>
            </p:cNvPr>
            <p:cNvPicPr>
              <a:picLocks noChangeAspect="1" noChangeArrowheads="1"/>
            </p:cNvPicPr>
            <p:nvPr/>
          </p:nvPicPr>
          <p:blipFill>
            <a:blip r:embed="rId5" cstate="print"/>
            <a:srcRect/>
            <a:stretch>
              <a:fillRect/>
            </a:stretch>
          </p:blipFill>
          <p:spPr bwMode="auto">
            <a:xfrm>
              <a:off x="152400" y="152400"/>
              <a:ext cx="1066800" cy="944563"/>
            </a:xfrm>
            <a:prstGeom prst="rect">
              <a:avLst/>
            </a:prstGeom>
            <a:noFill/>
            <a:ln w="9525">
              <a:noFill/>
              <a:miter lim="800000"/>
              <a:headEnd/>
              <a:tailEnd/>
            </a:ln>
            <a:effectLst>
              <a:outerShdw dist="107763" dir="2700000" algn="ctr" rotWithShape="0">
                <a:schemeClr val="bg2">
                  <a:alpha val="50000"/>
                </a:schemeClr>
              </a:outerShdw>
            </a:effectLst>
          </p:spPr>
        </p:pic>
        <p:pic>
          <p:nvPicPr>
            <p:cNvPr id="10" name="Picture 5" descr="app_nav_popup_logo"/>
            <p:cNvPicPr>
              <a:picLocks noChangeAspect="1" noChangeArrowheads="1"/>
            </p:cNvPicPr>
            <p:nvPr/>
          </p:nvPicPr>
          <p:blipFill>
            <a:blip r:embed="rId6"/>
            <a:srcRect/>
            <a:stretch>
              <a:fillRect/>
            </a:stretch>
          </p:blipFill>
          <p:spPr bwMode="auto">
            <a:xfrm>
              <a:off x="152400" y="1066800"/>
              <a:ext cx="1066800" cy="279400"/>
            </a:xfrm>
            <a:prstGeom prst="rect">
              <a:avLst/>
            </a:prstGeom>
            <a:solidFill>
              <a:schemeClr val="bg2"/>
            </a:solidFill>
            <a:effectLst>
              <a:outerShdw dist="107763" dir="2700000" algn="ctr" rotWithShape="0">
                <a:schemeClr val="bg2">
                  <a:alpha val="50000"/>
                </a:schemeClr>
              </a:outerShdw>
            </a:effectLst>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4099"/>
                                        </p:tgtEl>
                                        <p:attrNameLst>
                                          <p:attrName>style.visibility</p:attrName>
                                        </p:attrNameLst>
                                      </p:cBhvr>
                                      <p:to>
                                        <p:strVal val="visible"/>
                                      </p:to>
                                    </p:set>
                                    <p:animEffect transition="in" filter="box(in)">
                                      <p:cBhvr>
                                        <p:cTn id="7" dur="500"/>
                                        <p:tgtEl>
                                          <p:spTgt spid="4099"/>
                                        </p:tgtEl>
                                      </p:cBhvr>
                                    </p:animEffect>
                                  </p:childTnLst>
                                </p:cTn>
                              </p:par>
                              <p:par>
                                <p:cTn id="8" presetID="8" presetClass="entr" presetSubtype="16" fill="hold" nodeType="withEffect">
                                  <p:stCondLst>
                                    <p:cond delay="0"/>
                                  </p:stCondLst>
                                  <p:childTnLst>
                                    <p:set>
                                      <p:cBhvr>
                                        <p:cTn id="9" dur="1" fill="hold">
                                          <p:stCondLst>
                                            <p:cond delay="0"/>
                                          </p:stCondLst>
                                        </p:cTn>
                                        <p:tgtEl>
                                          <p:spTgt spid="4100">
                                            <p:txEl>
                                              <p:pRg st="0" end="0"/>
                                            </p:txEl>
                                          </p:spTgt>
                                        </p:tgtEl>
                                        <p:attrNameLst>
                                          <p:attrName>style.visibility</p:attrName>
                                        </p:attrNameLst>
                                      </p:cBhvr>
                                      <p:to>
                                        <p:strVal val="visible"/>
                                      </p:to>
                                    </p:set>
                                    <p:animEffect transition="in" filter="diamond(in)">
                                      <p:cBhvr>
                                        <p:cTn id="10" dur="2000"/>
                                        <p:tgtEl>
                                          <p:spTgt spid="410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8000"/>
            <a:lum/>
          </a:blip>
          <a:srcRect/>
          <a:stretch>
            <a:fillRect t="-6000" b="-6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4294967295"/>
          </p:nvPr>
        </p:nvSpPr>
        <p:spPr>
          <a:xfrm>
            <a:off x="737828" y="2564905"/>
            <a:ext cx="7668344" cy="2808312"/>
          </a:xfrm>
        </p:spPr>
        <p:txBody>
          <a:bodyPr/>
          <a:lstStyle/>
          <a:p>
            <a:pPr algn="just"/>
            <a:r>
              <a:rPr lang="fa-IR" b="1" dirty="0" smtClean="0"/>
              <a:t>سیاست مدون ترویج تغذیه با شیرمادر در معرض دید کلیه کارکنان نصب شده باشد وبرای اطمینان از ارتقاء کیفیت خدمات،بطور مستمر توسط کمیته بیمارستانی ترویج تغذیه با شیر مادر پایش شود.</a:t>
            </a:r>
          </a:p>
          <a:p>
            <a:endParaRPr lang="fa-IR" dirty="0"/>
          </a:p>
        </p:txBody>
      </p:sp>
      <p:pic>
        <p:nvPicPr>
          <p:cNvPr id="9" name="Picture 6" descr="baby_animation"/>
          <p:cNvPicPr>
            <a:picLocks noChangeAspect="1" noChangeArrowheads="1" noCrop="1"/>
          </p:cNvPicPr>
          <p:nvPr/>
        </p:nvPicPr>
        <p:blipFill>
          <a:blip r:embed="rId3"/>
          <a:srcRect/>
          <a:stretch>
            <a:fillRect/>
          </a:stretch>
        </p:blipFill>
        <p:spPr bwMode="auto">
          <a:xfrm>
            <a:off x="0" y="5655254"/>
            <a:ext cx="1071538" cy="1202746"/>
          </a:xfrm>
          <a:prstGeom prst="rect">
            <a:avLst/>
          </a:prstGeom>
          <a:noFill/>
        </p:spPr>
      </p:pic>
      <p:pic>
        <p:nvPicPr>
          <p:cNvPr id="12" name="Picture 7" descr="baby_moon"/>
          <p:cNvPicPr>
            <a:picLocks noChangeAspect="1" noChangeArrowheads="1" noCrop="1"/>
          </p:cNvPicPr>
          <p:nvPr/>
        </p:nvPicPr>
        <p:blipFill>
          <a:blip r:embed="rId4"/>
          <a:srcRect/>
          <a:stretch>
            <a:fillRect/>
          </a:stretch>
        </p:blipFill>
        <p:spPr bwMode="auto">
          <a:xfrm>
            <a:off x="7358083" y="0"/>
            <a:ext cx="1714480" cy="1868947"/>
          </a:xfrm>
          <a:prstGeom prst="rect">
            <a:avLst/>
          </a:prstGeom>
          <a:noFill/>
        </p:spPr>
      </p:pic>
      <p:grpSp>
        <p:nvGrpSpPr>
          <p:cNvPr id="16" name="Group 15"/>
          <p:cNvGrpSpPr/>
          <p:nvPr/>
        </p:nvGrpSpPr>
        <p:grpSpPr>
          <a:xfrm>
            <a:off x="142844" y="0"/>
            <a:ext cx="290538" cy="633394"/>
            <a:chOff x="152400" y="152400"/>
            <a:chExt cx="1066800" cy="1193800"/>
          </a:xfrm>
        </p:grpSpPr>
        <p:pic>
          <p:nvPicPr>
            <p:cNvPr id="17" name="Picture 3">
              <a:hlinkClick r:id="rId5" action="ppaction://program"/>
            </p:cNvPr>
            <p:cNvPicPr>
              <a:picLocks noChangeAspect="1" noChangeArrowheads="1"/>
            </p:cNvPicPr>
            <p:nvPr/>
          </p:nvPicPr>
          <p:blipFill>
            <a:blip r:embed="rId6" cstate="print"/>
            <a:srcRect/>
            <a:stretch>
              <a:fillRect/>
            </a:stretch>
          </p:blipFill>
          <p:spPr bwMode="auto">
            <a:xfrm>
              <a:off x="152400" y="152400"/>
              <a:ext cx="1066800" cy="944563"/>
            </a:xfrm>
            <a:prstGeom prst="rect">
              <a:avLst/>
            </a:prstGeom>
            <a:noFill/>
            <a:ln w="9525">
              <a:noFill/>
              <a:miter lim="800000"/>
              <a:headEnd/>
              <a:tailEnd/>
            </a:ln>
            <a:effectLst>
              <a:outerShdw dist="107763" dir="2700000" algn="ctr" rotWithShape="0">
                <a:schemeClr val="bg2">
                  <a:alpha val="50000"/>
                </a:schemeClr>
              </a:outerShdw>
            </a:effectLst>
          </p:spPr>
        </p:pic>
        <p:pic>
          <p:nvPicPr>
            <p:cNvPr id="18" name="Picture 5" descr="app_nav_popup_logo"/>
            <p:cNvPicPr>
              <a:picLocks noChangeAspect="1" noChangeArrowheads="1"/>
            </p:cNvPicPr>
            <p:nvPr/>
          </p:nvPicPr>
          <p:blipFill>
            <a:blip r:embed="rId7"/>
            <a:srcRect/>
            <a:stretch>
              <a:fillRect/>
            </a:stretch>
          </p:blipFill>
          <p:spPr bwMode="auto">
            <a:xfrm>
              <a:off x="152400" y="1066800"/>
              <a:ext cx="1066800" cy="279400"/>
            </a:xfrm>
            <a:prstGeom prst="rect">
              <a:avLst/>
            </a:prstGeom>
            <a:solidFill>
              <a:schemeClr val="bg2"/>
            </a:solidFill>
            <a:effectLst>
              <a:outerShdw dist="107763" dir="2700000" algn="ctr" rotWithShape="0">
                <a:schemeClr val="bg2">
                  <a:alpha val="50000"/>
                </a:schemeClr>
              </a:outerShdw>
            </a:effectLst>
          </p:spPr>
        </p:pic>
      </p:grpSp>
      <p:sp>
        <p:nvSpPr>
          <p:cNvPr id="19" name="Rectangle 18"/>
          <p:cNvSpPr/>
          <p:nvPr/>
        </p:nvSpPr>
        <p:spPr>
          <a:xfrm>
            <a:off x="6432078" y="1959702"/>
            <a:ext cx="1771537" cy="646331"/>
          </a:xfrm>
          <a:prstGeom prst="rect">
            <a:avLst/>
          </a:prstGeom>
          <a:noFill/>
        </p:spPr>
        <p:txBody>
          <a:bodyPr wrap="square" lIns="91440" tIns="45720" rIns="91440" bIns="45720">
            <a:spAutoFit/>
          </a:bodyPr>
          <a:lstStyle/>
          <a:p>
            <a:pPr algn="ctr"/>
            <a:r>
              <a:rPr lang="fa-IR" sz="3600" b="1" dirty="0" smtClean="0">
                <a:ln w="17780" cmpd="sng">
                  <a:solidFill>
                    <a:srgbClr val="FFFFFF"/>
                  </a:solidFill>
                  <a:prstDash val="solid"/>
                  <a:miter lim="800000"/>
                </a:ln>
                <a:solidFill>
                  <a:srgbClr val="FF0000"/>
                </a:solidFill>
                <a:effectLst>
                  <a:outerShdw blurRad="50800" algn="tl" rotWithShape="0">
                    <a:srgbClr val="000000"/>
                  </a:outerShdw>
                </a:effectLst>
                <a:latin typeface="B Titr"/>
              </a:rPr>
              <a:t>اقدام 1</a:t>
            </a:r>
            <a:endParaRPr lang="en-US" sz="3600" b="1" dirty="0">
              <a:ln w="17780" cmpd="sng">
                <a:solidFill>
                  <a:srgbClr val="FFFFFF"/>
                </a:solidFill>
                <a:prstDash val="solid"/>
                <a:miter lim="800000"/>
              </a:ln>
              <a:solidFill>
                <a:srgbClr val="FF0000"/>
              </a:solidFill>
              <a:effectLst>
                <a:outerShdw blurRad="50800" algn="tl" rotWithShape="0">
                  <a:srgbClr val="000000"/>
                </a:outerShdw>
              </a:effectLst>
              <a:latin typeface="B Titr"/>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3000"/>
            <a:lum/>
          </a:blip>
          <a:srcRect/>
          <a:stretch>
            <a:fillRect t="-25000" b="-25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40507" y="2060848"/>
            <a:ext cx="7643192" cy="3411543"/>
          </a:xfrm>
        </p:spPr>
        <p:txBody>
          <a:bodyPr/>
          <a:lstStyle/>
          <a:p>
            <a:pPr algn="ctr"/>
            <a:r>
              <a:rPr lang="fa-IR" b="1" dirty="0" smtClean="0"/>
              <a:t>کلیه کارکنان به منظور کسب مهارت های لازم برای اجرای این سیاست آموزش های  قبل از خدمت و مکرر حین خدمت ببینند.</a:t>
            </a:r>
          </a:p>
          <a:p>
            <a:endParaRPr lang="fa-IR" dirty="0"/>
          </a:p>
        </p:txBody>
      </p:sp>
      <p:pic>
        <p:nvPicPr>
          <p:cNvPr id="6" name="Picture 6" descr="baby_animation"/>
          <p:cNvPicPr>
            <a:picLocks noChangeAspect="1" noChangeArrowheads="1" noCrop="1"/>
          </p:cNvPicPr>
          <p:nvPr/>
        </p:nvPicPr>
        <p:blipFill>
          <a:blip r:embed="rId3"/>
          <a:srcRect/>
          <a:stretch>
            <a:fillRect/>
          </a:stretch>
        </p:blipFill>
        <p:spPr bwMode="auto">
          <a:xfrm>
            <a:off x="1619250" y="4508500"/>
            <a:ext cx="1866900" cy="2095500"/>
          </a:xfrm>
          <a:prstGeom prst="rect">
            <a:avLst/>
          </a:prstGeom>
          <a:noFill/>
        </p:spPr>
      </p:pic>
      <p:pic>
        <p:nvPicPr>
          <p:cNvPr id="7" name="Picture 7" descr="baby_moon"/>
          <p:cNvPicPr>
            <a:picLocks noChangeAspect="1" noChangeArrowheads="1" noCrop="1"/>
          </p:cNvPicPr>
          <p:nvPr/>
        </p:nvPicPr>
        <p:blipFill>
          <a:blip r:embed="rId4"/>
          <a:srcRect/>
          <a:stretch>
            <a:fillRect/>
          </a:stretch>
        </p:blipFill>
        <p:spPr bwMode="auto">
          <a:xfrm>
            <a:off x="7338689" y="56117"/>
            <a:ext cx="1643043" cy="1791074"/>
          </a:xfrm>
          <a:prstGeom prst="rect">
            <a:avLst/>
          </a:prstGeom>
          <a:noFill/>
        </p:spPr>
      </p:pic>
      <p:grpSp>
        <p:nvGrpSpPr>
          <p:cNvPr id="8" name="Group 7"/>
          <p:cNvGrpSpPr/>
          <p:nvPr/>
        </p:nvGrpSpPr>
        <p:grpSpPr>
          <a:xfrm>
            <a:off x="0" y="0"/>
            <a:ext cx="647696" cy="642942"/>
            <a:chOff x="152400" y="152400"/>
            <a:chExt cx="1066800" cy="1193800"/>
          </a:xfrm>
        </p:grpSpPr>
        <p:pic>
          <p:nvPicPr>
            <p:cNvPr id="9" name="Picture 3">
              <a:hlinkClick r:id="rId5" action="ppaction://program"/>
            </p:cNvPr>
            <p:cNvPicPr>
              <a:picLocks noChangeAspect="1" noChangeArrowheads="1"/>
            </p:cNvPicPr>
            <p:nvPr/>
          </p:nvPicPr>
          <p:blipFill>
            <a:blip r:embed="rId6" cstate="print"/>
            <a:srcRect/>
            <a:stretch>
              <a:fillRect/>
            </a:stretch>
          </p:blipFill>
          <p:spPr bwMode="auto">
            <a:xfrm>
              <a:off x="152400" y="152400"/>
              <a:ext cx="1066800" cy="944563"/>
            </a:xfrm>
            <a:prstGeom prst="rect">
              <a:avLst/>
            </a:prstGeom>
            <a:noFill/>
            <a:ln w="9525">
              <a:noFill/>
              <a:miter lim="800000"/>
              <a:headEnd/>
              <a:tailEnd/>
            </a:ln>
            <a:effectLst>
              <a:outerShdw dist="107763" dir="2700000" algn="ctr" rotWithShape="0">
                <a:schemeClr val="bg2">
                  <a:alpha val="50000"/>
                </a:schemeClr>
              </a:outerShdw>
            </a:effectLst>
          </p:spPr>
        </p:pic>
        <p:pic>
          <p:nvPicPr>
            <p:cNvPr id="10" name="Picture 5" descr="app_nav_popup_logo"/>
            <p:cNvPicPr>
              <a:picLocks noChangeAspect="1" noChangeArrowheads="1"/>
            </p:cNvPicPr>
            <p:nvPr/>
          </p:nvPicPr>
          <p:blipFill>
            <a:blip r:embed="rId7"/>
            <a:srcRect/>
            <a:stretch>
              <a:fillRect/>
            </a:stretch>
          </p:blipFill>
          <p:spPr bwMode="auto">
            <a:xfrm>
              <a:off x="152400" y="1066800"/>
              <a:ext cx="1066800" cy="279400"/>
            </a:xfrm>
            <a:prstGeom prst="rect">
              <a:avLst/>
            </a:prstGeom>
            <a:solidFill>
              <a:schemeClr val="bg2"/>
            </a:solidFill>
            <a:effectLst>
              <a:outerShdw dist="107763" dir="2700000" algn="ctr" rotWithShape="0">
                <a:schemeClr val="bg2">
                  <a:alpha val="50000"/>
                </a:schemeClr>
              </a:outerShdw>
            </a:effectLst>
          </p:spPr>
        </p:pic>
      </p:grpSp>
      <p:sp>
        <p:nvSpPr>
          <p:cNvPr id="11" name="Rectangle 10"/>
          <p:cNvSpPr/>
          <p:nvPr/>
        </p:nvSpPr>
        <p:spPr>
          <a:xfrm>
            <a:off x="6012160" y="1463951"/>
            <a:ext cx="1771537" cy="584775"/>
          </a:xfrm>
          <a:prstGeom prst="rect">
            <a:avLst/>
          </a:prstGeom>
          <a:noFill/>
        </p:spPr>
        <p:txBody>
          <a:bodyPr wrap="square" lIns="91440" tIns="45720" rIns="91440" bIns="45720">
            <a:spAutoFit/>
          </a:bodyPr>
          <a:lstStyle/>
          <a:p>
            <a:pPr algn="ctr"/>
            <a:r>
              <a:rPr lang="fa-IR" sz="3200" b="1" cap="none" spc="0" dirty="0" smtClean="0">
                <a:ln w="17780" cmpd="sng">
                  <a:solidFill>
                    <a:srgbClr val="FFFFFF"/>
                  </a:solidFill>
                  <a:prstDash val="solid"/>
                  <a:miter lim="800000"/>
                </a:ln>
                <a:solidFill>
                  <a:srgbClr val="FF0000"/>
                </a:solidFill>
                <a:effectLst>
                  <a:outerShdw blurRad="50800" algn="tl" rotWithShape="0">
                    <a:srgbClr val="000000"/>
                  </a:outerShdw>
                </a:effectLst>
              </a:rPr>
              <a:t>اقدام 2</a:t>
            </a:r>
            <a:endParaRPr lang="en-US" sz="3200" b="1" cap="none" spc="0" dirty="0">
              <a:ln w="17780" cmpd="sng">
                <a:solidFill>
                  <a:srgbClr val="FFFFFF"/>
                </a:solidFill>
                <a:prstDash val="solid"/>
                <a:miter lim="800000"/>
              </a:ln>
              <a:solidFill>
                <a:srgbClr val="FF0000"/>
              </a:solidFill>
              <a:effectLst>
                <a:outerShdw blurRad="50800" algn="tl" rotWithShape="0">
                  <a:srgbClr val="000000"/>
                </a:outerShdw>
              </a:effectLst>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descr="baby_animation"/>
          <p:cNvPicPr>
            <a:picLocks noChangeAspect="1" noChangeArrowheads="1" noCrop="1"/>
          </p:cNvPicPr>
          <p:nvPr/>
        </p:nvPicPr>
        <p:blipFill>
          <a:blip r:embed="rId2"/>
          <a:srcRect/>
          <a:stretch>
            <a:fillRect/>
          </a:stretch>
        </p:blipFill>
        <p:spPr bwMode="auto">
          <a:xfrm>
            <a:off x="1619250" y="4508500"/>
            <a:ext cx="1866900" cy="2095500"/>
          </a:xfrm>
          <a:prstGeom prst="rect">
            <a:avLst/>
          </a:prstGeom>
          <a:noFill/>
        </p:spPr>
      </p:pic>
      <p:pic>
        <p:nvPicPr>
          <p:cNvPr id="7" name="Picture 7" descr="baby_moon"/>
          <p:cNvPicPr>
            <a:picLocks noChangeAspect="1" noChangeArrowheads="1" noCrop="1"/>
          </p:cNvPicPr>
          <p:nvPr/>
        </p:nvPicPr>
        <p:blipFill>
          <a:blip r:embed="rId3"/>
          <a:srcRect/>
          <a:stretch>
            <a:fillRect/>
          </a:stretch>
        </p:blipFill>
        <p:spPr bwMode="auto">
          <a:xfrm>
            <a:off x="7338689" y="56117"/>
            <a:ext cx="1643043" cy="1791074"/>
          </a:xfrm>
          <a:prstGeom prst="rect">
            <a:avLst/>
          </a:prstGeom>
          <a:noFill/>
        </p:spPr>
      </p:pic>
      <p:grpSp>
        <p:nvGrpSpPr>
          <p:cNvPr id="8" name="Group 7"/>
          <p:cNvGrpSpPr/>
          <p:nvPr/>
        </p:nvGrpSpPr>
        <p:grpSpPr>
          <a:xfrm>
            <a:off x="0" y="0"/>
            <a:ext cx="647696" cy="642942"/>
            <a:chOff x="152400" y="152400"/>
            <a:chExt cx="1066800" cy="1193800"/>
          </a:xfrm>
        </p:grpSpPr>
        <p:pic>
          <p:nvPicPr>
            <p:cNvPr id="9" name="Picture 3">
              <a:hlinkClick r:id="rId4" action="ppaction://program"/>
            </p:cNvPr>
            <p:cNvPicPr>
              <a:picLocks noChangeAspect="1" noChangeArrowheads="1"/>
            </p:cNvPicPr>
            <p:nvPr/>
          </p:nvPicPr>
          <p:blipFill>
            <a:blip r:embed="rId5" cstate="print"/>
            <a:srcRect/>
            <a:stretch>
              <a:fillRect/>
            </a:stretch>
          </p:blipFill>
          <p:spPr bwMode="auto">
            <a:xfrm>
              <a:off x="152400" y="152400"/>
              <a:ext cx="1066800" cy="944563"/>
            </a:xfrm>
            <a:prstGeom prst="rect">
              <a:avLst/>
            </a:prstGeom>
            <a:noFill/>
            <a:ln w="9525">
              <a:noFill/>
              <a:miter lim="800000"/>
              <a:headEnd/>
              <a:tailEnd/>
            </a:ln>
            <a:effectLst>
              <a:outerShdw dist="107763" dir="2700000" algn="ctr" rotWithShape="0">
                <a:schemeClr val="bg2">
                  <a:alpha val="50000"/>
                </a:schemeClr>
              </a:outerShdw>
            </a:effectLst>
          </p:spPr>
        </p:pic>
        <p:pic>
          <p:nvPicPr>
            <p:cNvPr id="10" name="Picture 5" descr="app_nav_popup_logo"/>
            <p:cNvPicPr>
              <a:picLocks noChangeAspect="1" noChangeArrowheads="1"/>
            </p:cNvPicPr>
            <p:nvPr/>
          </p:nvPicPr>
          <p:blipFill>
            <a:blip r:embed="rId6"/>
            <a:srcRect/>
            <a:stretch>
              <a:fillRect/>
            </a:stretch>
          </p:blipFill>
          <p:spPr bwMode="auto">
            <a:xfrm>
              <a:off x="152400" y="1066800"/>
              <a:ext cx="1066800" cy="279400"/>
            </a:xfrm>
            <a:prstGeom prst="rect">
              <a:avLst/>
            </a:prstGeom>
            <a:solidFill>
              <a:schemeClr val="bg2"/>
            </a:solidFill>
            <a:effectLst>
              <a:outerShdw dist="107763" dir="2700000" algn="ctr" rotWithShape="0">
                <a:schemeClr val="bg2">
                  <a:alpha val="50000"/>
                </a:schemeClr>
              </a:outerShdw>
            </a:effectLst>
          </p:spPr>
        </p:pic>
      </p:grpSp>
      <p:sp>
        <p:nvSpPr>
          <p:cNvPr id="11" name="Rectangle 10"/>
          <p:cNvSpPr/>
          <p:nvPr/>
        </p:nvSpPr>
        <p:spPr>
          <a:xfrm>
            <a:off x="7210195" y="3323087"/>
            <a:ext cx="1771537" cy="584775"/>
          </a:xfrm>
          <a:prstGeom prst="rect">
            <a:avLst/>
          </a:prstGeom>
          <a:noFill/>
        </p:spPr>
        <p:txBody>
          <a:bodyPr wrap="square" lIns="91440" tIns="45720" rIns="91440" bIns="45720">
            <a:spAutoFit/>
          </a:bodyPr>
          <a:lstStyle/>
          <a:p>
            <a:pPr algn="ctr"/>
            <a:r>
              <a:rPr lang="fa-IR" sz="3200" b="1" cap="none" spc="0" dirty="0" smtClean="0">
                <a:ln w="17780" cmpd="sng">
                  <a:solidFill>
                    <a:srgbClr val="FFFFFF"/>
                  </a:solidFill>
                  <a:prstDash val="solid"/>
                  <a:miter lim="800000"/>
                </a:ln>
                <a:solidFill>
                  <a:srgbClr val="FF0000"/>
                </a:solidFill>
                <a:effectLst>
                  <a:outerShdw blurRad="50800" algn="tl" rotWithShape="0">
                    <a:srgbClr val="000000"/>
                  </a:outerShdw>
                </a:effectLst>
              </a:rPr>
              <a:t>اقدام 3</a:t>
            </a:r>
            <a:endParaRPr lang="en-US" sz="3200" b="1" cap="none" spc="0" dirty="0">
              <a:ln w="17780" cmpd="sng">
                <a:solidFill>
                  <a:srgbClr val="FFFFFF"/>
                </a:solidFill>
                <a:prstDash val="solid"/>
                <a:miter lim="800000"/>
              </a:ln>
              <a:solidFill>
                <a:srgbClr val="FF0000"/>
              </a:solidFill>
              <a:effectLst>
                <a:outerShdw blurRad="50800" algn="tl" rotWithShape="0">
                  <a:srgbClr val="000000"/>
                </a:outerShdw>
              </a:effectLst>
            </a:endParaRPr>
          </a:p>
        </p:txBody>
      </p:sp>
      <p:pic>
        <p:nvPicPr>
          <p:cNvPr id="12" name="Picture 2" descr="nurse_at_desk"/>
          <p:cNvPicPr>
            <a:picLocks noGrp="1" noChangeAspect="1" noChangeArrowheads="1"/>
          </p:cNvPicPr>
          <p:nvPr>
            <p:ph sz="half" idx="1"/>
          </p:nvPr>
        </p:nvPicPr>
        <p:blipFill>
          <a:blip r:embed="rId7">
            <a:duotone>
              <a:prstClr val="black"/>
              <a:schemeClr val="accent5">
                <a:lumMod val="20000"/>
                <a:lumOff val="80000"/>
                <a:tint val="45000"/>
                <a:satMod val="400000"/>
              </a:schemeClr>
            </a:duotone>
          </a:blip>
          <a:srcRect/>
          <a:stretch>
            <a:fillRect/>
          </a:stretch>
        </p:blipFill>
        <p:spPr bwMode="auto">
          <a:xfrm>
            <a:off x="2483768" y="853492"/>
            <a:ext cx="4464496" cy="258536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Rectangle 1"/>
          <p:cNvSpPr/>
          <p:nvPr/>
        </p:nvSpPr>
        <p:spPr>
          <a:xfrm>
            <a:off x="899592" y="3789040"/>
            <a:ext cx="7632848" cy="1384995"/>
          </a:xfrm>
          <a:prstGeom prst="rect">
            <a:avLst/>
          </a:prstGeom>
        </p:spPr>
        <p:txBody>
          <a:bodyPr wrap="square">
            <a:spAutoFit/>
          </a:bodyPr>
          <a:lstStyle/>
          <a:p>
            <a:pPr algn="just"/>
            <a:r>
              <a:rPr lang="fa-IR" sz="2800" b="1" dirty="0"/>
              <a:t>مادران باردار را در زمینه مزایای تغذیه با شیر </a:t>
            </a:r>
            <a:r>
              <a:rPr lang="fa-IR" sz="2800" b="1" dirty="0" smtClean="0"/>
              <a:t>مادر، </a:t>
            </a:r>
            <a:r>
              <a:rPr lang="fa-IR" sz="2800" b="1" dirty="0" smtClean="0"/>
              <a:t>چگونگی </a:t>
            </a:r>
            <a:r>
              <a:rPr lang="fa-IR" sz="2800" b="1" dirty="0"/>
              <a:t>شیر دهی  </a:t>
            </a:r>
            <a:r>
              <a:rPr lang="fa-IR" sz="2800" b="1" dirty="0" smtClean="0"/>
              <a:t>و تداوم آن، عوارض </a:t>
            </a:r>
            <a:r>
              <a:rPr lang="fa-IR" sz="2800" b="1" dirty="0"/>
              <a:t>تغذیه </a:t>
            </a:r>
            <a:r>
              <a:rPr lang="fa-IR" sz="2800" b="1" dirty="0" smtClean="0"/>
              <a:t>مصنوعی، بطری و </a:t>
            </a:r>
          </a:p>
          <a:p>
            <a:pPr algn="just"/>
            <a:r>
              <a:rPr lang="fa-IR" sz="2800" b="1" dirty="0" smtClean="0"/>
              <a:t>گول </a:t>
            </a:r>
            <a:r>
              <a:rPr lang="fa-IR" sz="2800" b="1" dirty="0"/>
              <a:t>زنک آموزش دهند.</a:t>
            </a:r>
          </a:p>
        </p:txBody>
      </p:sp>
    </p:spTree>
    <p:extLst>
      <p:ext uri="{BB962C8B-B14F-4D97-AF65-F5344CB8AC3E}">
        <p14:creationId xmlns:p14="http://schemas.microsoft.com/office/powerpoint/2010/main" val="39813643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8000"/>
            <a:lum/>
          </a:blip>
          <a:srcRect/>
          <a:stretch>
            <a:fillRect t="-37000" b="-37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normAutofit/>
          </a:bodyPr>
          <a:lstStyle/>
          <a:p>
            <a:pPr algn="just"/>
            <a:r>
              <a:rPr lang="fa-IR" b="1" dirty="0" smtClean="0"/>
              <a:t> به مادران کمک کنند تا تماس پوست با پوست را از لحظه تولد و تغذیه نوزاد با شیرمادر را در ساعت اول تولد شروع کنند و در کلیه بخش ها برنامه تجویز دارو و انجام آزمایشات و اعمال جراحی به گونه ای طراحی گردد که اختلال در تغذیه از پستان مادر ایجاد نکند.</a:t>
            </a:r>
          </a:p>
          <a:p>
            <a:endParaRPr lang="fa-IR" dirty="0"/>
          </a:p>
        </p:txBody>
      </p:sp>
      <p:sp>
        <p:nvSpPr>
          <p:cNvPr id="8" name="Content Placeholder 7"/>
          <p:cNvSpPr>
            <a:spLocks noGrp="1"/>
          </p:cNvSpPr>
          <p:nvPr>
            <p:ph sz="half" idx="2"/>
          </p:nvPr>
        </p:nvSpPr>
        <p:spPr>
          <a:xfrm>
            <a:off x="4648200" y="1714488"/>
            <a:ext cx="4038600" cy="4411675"/>
          </a:xfrm>
        </p:spPr>
        <p:txBody>
          <a:bodyPr>
            <a:normAutofit/>
          </a:bodyPr>
          <a:lstStyle/>
          <a:p>
            <a:endParaRPr lang="fa-IR" dirty="0"/>
          </a:p>
        </p:txBody>
      </p:sp>
      <p:pic>
        <p:nvPicPr>
          <p:cNvPr id="5" name="Picture 2" descr="920369F first feed pink towel small"/>
          <p:cNvPicPr>
            <a:picLocks noChangeAspect="1" noChangeArrowheads="1"/>
          </p:cNvPicPr>
          <p:nvPr/>
        </p:nvPicPr>
        <p:blipFill>
          <a:blip r:embed="rId3"/>
          <a:srcRect/>
          <a:stretch>
            <a:fillRect/>
          </a:stretch>
        </p:blipFill>
        <p:spPr bwMode="auto">
          <a:xfrm>
            <a:off x="4429124" y="1643050"/>
            <a:ext cx="4333969" cy="4500594"/>
          </a:xfrm>
          <a:prstGeom prst="rect">
            <a:avLst/>
          </a:prstGeom>
          <a:ln>
            <a:noFill/>
          </a:ln>
          <a:effectLst>
            <a:softEdge rad="112500"/>
          </a:effectLst>
        </p:spPr>
      </p:pic>
      <p:grpSp>
        <p:nvGrpSpPr>
          <p:cNvPr id="11" name="Group 10"/>
          <p:cNvGrpSpPr/>
          <p:nvPr/>
        </p:nvGrpSpPr>
        <p:grpSpPr>
          <a:xfrm>
            <a:off x="0" y="0"/>
            <a:ext cx="714348" cy="642942"/>
            <a:chOff x="0" y="0"/>
            <a:chExt cx="1142976" cy="1299459"/>
          </a:xfrm>
        </p:grpSpPr>
        <p:pic>
          <p:nvPicPr>
            <p:cNvPr id="6" name="Picture 3">
              <a:hlinkClick r:id="rId4" action="ppaction://program"/>
            </p:cNvPr>
            <p:cNvPicPr>
              <a:picLocks noChangeAspect="1" noChangeArrowheads="1"/>
            </p:cNvPicPr>
            <p:nvPr/>
          </p:nvPicPr>
          <p:blipFill>
            <a:blip r:embed="rId5" cstate="print"/>
            <a:srcRect/>
            <a:stretch>
              <a:fillRect/>
            </a:stretch>
          </p:blipFill>
          <p:spPr bwMode="auto">
            <a:xfrm>
              <a:off x="0" y="0"/>
              <a:ext cx="1142976" cy="1012011"/>
            </a:xfrm>
            <a:prstGeom prst="rect">
              <a:avLst/>
            </a:prstGeom>
            <a:noFill/>
            <a:ln w="9525">
              <a:noFill/>
              <a:miter lim="800000"/>
              <a:headEnd/>
              <a:tailEnd/>
            </a:ln>
            <a:effectLst>
              <a:outerShdw dist="107763" dir="2700000" algn="ctr" rotWithShape="0">
                <a:schemeClr val="bg2">
                  <a:alpha val="50000"/>
                </a:schemeClr>
              </a:outerShdw>
            </a:effectLst>
          </p:spPr>
        </p:pic>
        <p:pic>
          <p:nvPicPr>
            <p:cNvPr id="9" name="Picture 5" descr="app_nav_popup_logo"/>
            <p:cNvPicPr>
              <a:picLocks noChangeAspect="1" noChangeArrowheads="1"/>
            </p:cNvPicPr>
            <p:nvPr/>
          </p:nvPicPr>
          <p:blipFill>
            <a:blip r:embed="rId6"/>
            <a:srcRect/>
            <a:stretch>
              <a:fillRect/>
            </a:stretch>
          </p:blipFill>
          <p:spPr bwMode="auto">
            <a:xfrm>
              <a:off x="0" y="1000108"/>
              <a:ext cx="1142976" cy="299351"/>
            </a:xfrm>
            <a:prstGeom prst="rect">
              <a:avLst/>
            </a:prstGeom>
            <a:solidFill>
              <a:schemeClr val="bg2"/>
            </a:solidFill>
            <a:effectLst>
              <a:outerShdw dist="107763" dir="2700000" algn="ctr" rotWithShape="0">
                <a:schemeClr val="bg2">
                  <a:alpha val="50000"/>
                </a:schemeClr>
              </a:outerShdw>
            </a:effectLst>
          </p:spPr>
        </p:pic>
      </p:grpSp>
      <p:sp>
        <p:nvSpPr>
          <p:cNvPr id="12" name="Rectangle 11"/>
          <p:cNvSpPr/>
          <p:nvPr/>
        </p:nvSpPr>
        <p:spPr>
          <a:xfrm>
            <a:off x="1979712" y="829184"/>
            <a:ext cx="1771537" cy="584775"/>
          </a:xfrm>
          <a:prstGeom prst="rect">
            <a:avLst/>
          </a:prstGeom>
          <a:noFill/>
        </p:spPr>
        <p:txBody>
          <a:bodyPr wrap="square" lIns="91440" tIns="45720" rIns="91440" bIns="45720">
            <a:spAutoFit/>
          </a:bodyPr>
          <a:lstStyle/>
          <a:p>
            <a:pPr algn="ctr"/>
            <a:r>
              <a:rPr lang="fa-IR" sz="3200" b="1" cap="none" spc="0" dirty="0" smtClean="0">
                <a:ln w="17780" cmpd="sng">
                  <a:solidFill>
                    <a:srgbClr val="FFFFFF"/>
                  </a:solidFill>
                  <a:prstDash val="solid"/>
                  <a:miter lim="800000"/>
                </a:ln>
                <a:solidFill>
                  <a:srgbClr val="FF0000"/>
                </a:solidFill>
                <a:effectLst>
                  <a:outerShdw blurRad="50800" algn="tl" rotWithShape="0">
                    <a:srgbClr val="000000"/>
                  </a:outerShdw>
                </a:effectLst>
              </a:rPr>
              <a:t>اقدام 4</a:t>
            </a:r>
            <a:endParaRPr lang="en-US" sz="3200" b="1" cap="none" spc="0" dirty="0">
              <a:ln w="17780" cmpd="sng">
                <a:solidFill>
                  <a:srgbClr val="FFFFFF"/>
                </a:solidFill>
                <a:prstDash val="solid"/>
                <a:miter lim="800000"/>
              </a:ln>
              <a:solidFill>
                <a:srgbClr val="FF0000"/>
              </a:solidFill>
              <a:effectLst>
                <a:outerShdw blurRad="50800" algn="tl" rotWithShape="0">
                  <a:srgbClr val="000000"/>
                </a:outerShdw>
              </a:effectLst>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376</TotalTime>
  <Words>566</Words>
  <Application>Microsoft Office PowerPoint</Application>
  <PresentationFormat>On-screen Show (4:3)</PresentationFormat>
  <Paragraphs>59</Paragraphs>
  <Slides>16</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16</vt:i4>
      </vt:variant>
    </vt:vector>
  </HeadingPairs>
  <TitlesOfParts>
    <vt:vector size="26" baseType="lpstr">
      <vt:lpstr>Arial</vt:lpstr>
      <vt:lpstr>B Elham</vt:lpstr>
      <vt:lpstr>B Titr</vt:lpstr>
      <vt:lpstr>Calibri</vt:lpstr>
      <vt:lpstr>Homa</vt:lpstr>
      <vt:lpstr>Monotype Sorts</vt:lpstr>
      <vt:lpstr>Tahoma</vt:lpstr>
      <vt:lpstr>Times New Roman</vt:lpstr>
      <vt:lpstr>Traffic</vt:lpstr>
      <vt:lpstr>Office Theme</vt:lpstr>
      <vt:lpstr>استراتژي جهاني تغذيه شيرخواران وكودكان خردسال </vt:lpstr>
      <vt:lpstr>PowerPoint Presentation</vt:lpstr>
      <vt:lpstr>لوح بیمارستان های دوستدار کودک (پیش نیاز لوح دوستدار مادر)</vt:lpstr>
      <vt:lpstr>پوستر دستورالعمل ترویج تغذیه با شیرمادردر بیمارستان های دوستدار کودک پوستر 10 اقدام </vt:lpstr>
      <vt:lpstr>هدف از برگزاری دوره آموزشي 36 ساعته پزشکان:</vt:lpstr>
      <vt:lpstr>PowerPoint Presentation</vt:lpstr>
      <vt:lpstr>PowerPoint Presentation</vt:lpstr>
      <vt:lpstr>PowerPoint Presentation</vt:lpstr>
      <vt:lpstr>PowerPoint Presentation</vt:lpstr>
      <vt:lpstr>به مادران روش تغذيه با شيرمادر وچگونگی حفظ و تداوم شيردهی را ( در صورت بیماری مادر یا شیرخوار، اشتغال مادر) نشان دهند و برای حل مشکلات شيردهی کمک و حمايت کنند.</vt:lpstr>
      <vt:lpstr>PowerPoint Presentation</vt:lpstr>
      <vt:lpstr>PowerPoint Presentation</vt:lpstr>
      <vt:lpstr>PowerPoint Presentation</vt:lpstr>
      <vt:lpstr>PowerPoint Presentation</vt:lpstr>
      <vt:lpstr>PowerPoint Presentation</vt:lpstr>
      <vt:lpstr>دستورالعمل ترويج تغذيه با شيرمادر</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دستورالعمل ترويج تغذيه با شيرمادر</dc:title>
  <dc:creator>aryamloo</dc:creator>
  <cp:lastModifiedBy>3088</cp:lastModifiedBy>
  <cp:revision>62</cp:revision>
  <dcterms:created xsi:type="dcterms:W3CDTF">2011-02-06T08:49:31Z</dcterms:created>
  <dcterms:modified xsi:type="dcterms:W3CDTF">2024-08-11T04:14:15Z</dcterms:modified>
</cp:coreProperties>
</file>